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6459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22D3EE"/>
                </a:solidFill>
                <a:latin typeface="Microsoft YaHei"/>
              </a:defRPr>
            </a:pPr>
            <a:r>
              <a:t>无人机边缘计算与实时目标检测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94A3B8"/>
                </a:solidFill>
                <a:latin typeface="Microsoft YaHei"/>
              </a:defRPr>
            </a:pPr>
            <a:r>
              <a:t>基于 Zynq-7000 异构平台的端侧 AI 推理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3474720"/>
            <a:ext cx="1828800" cy="508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3931920"/>
            <a:ext cx="73152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200"/>
              </a:spcAft>
              <a:defRPr sz="1400" b="1">
                <a:solidFill>
                  <a:srgbClr val="94A3B8"/>
                </a:solidFill>
                <a:latin typeface="Microsoft YaHei"/>
              </a:defRPr>
            </a:pPr>
            <a:r>
              <a:t>低空智能数据技术教研室</a:t>
            </a:r>
          </a:p>
          <a:p>
            <a:pPr>
              <a:spcAft>
                <a:spcPts val="2200"/>
              </a:spcAft>
              <a:defRPr sz="1200" b="0">
                <a:solidFill>
                  <a:srgbClr val="64748B"/>
                </a:solidFill>
                <a:latin typeface="Microsoft YaHei"/>
              </a:defRPr>
            </a:pPr>
            <a:r>
              <a:t>适用课程：无人机应用技术 · 嵌入式AI · 边缘计算</a:t>
            </a:r>
          </a:p>
          <a:p>
            <a:pPr>
              <a:spcAft>
                <a:spcPts val="2200"/>
              </a:spcAft>
              <a:defRPr sz="8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22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涵盖：Zynq 架构 · DPU 加速 · YOLO 轻量化 · 点云处理 · PX4 集成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6800" y="5029200"/>
            <a:ext cx="2743200" cy="1097280"/>
          </a:xfrm>
          <a:prstGeom prst="rect">
            <a:avLst/>
          </a:prstGeom>
          <a:solidFill>
            <a:srgbClr val="0F1F35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0" y="51206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22D3EE"/>
                </a:solidFill>
                <a:latin typeface="Microsoft YaHei"/>
              </a:defRPr>
            </a:pPr>
            <a:r>
              <a:t>Zynq XC7Z020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0" y="539496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ARM Cortex-A9 × 2</a:t>
            </a:r>
            <a:br/>
            <a:r>
              <a:t>Artix-7 FPGA Fabric</a:t>
            </a:r>
            <a:br/>
            <a:r>
              <a:t>DPU IP Core · 5W 功耗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1/12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实战案例与性能对比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Micro Phase Mizar Z7 (XC7Z020) 实测数据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3383280" cy="22860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1938528"/>
            <a:ext cx="36576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10312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22D3EE"/>
                </a:solidFill>
                <a:latin typeface="Microsoft YaHei"/>
              </a:defRPr>
            </a:pPr>
            <a:r>
              <a:t>🚁 电力巡检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651760"/>
            <a:ext cx="30175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场景：绝缘子检测</a:t>
            </a:r>
          </a:p>
          <a:p>
            <a:pPr>
              <a:spcAft>
                <a:spcPts val="20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模型：YOLO-Fast INT8</a:t>
            </a:r>
          </a:p>
          <a:p>
            <a:pPr>
              <a:spcAft>
                <a:spcPts val="2000"/>
              </a:spcAft>
              <a:defRPr sz="1300" b="0">
                <a:solidFill>
                  <a:srgbClr val="34D399"/>
                </a:solidFill>
                <a:latin typeface="Microsoft YaHei"/>
              </a:defRPr>
            </a:pPr>
            <a:r>
              <a:t>延迟：28ms</a:t>
            </a:r>
          </a:p>
          <a:p>
            <a:pPr>
              <a:spcAft>
                <a:spcPts val="2000"/>
              </a:spcAft>
              <a:defRPr sz="1100" b="0">
                <a:solidFill>
                  <a:srgbClr val="22D3EE"/>
                </a:solidFill>
                <a:latin typeface="Microsoft YaHei"/>
              </a:defRPr>
            </a:pPr>
            <a:r>
              <a:t>精度：91.2%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59" y="1828800"/>
            <a:ext cx="3383280" cy="22860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617719" y="1938528"/>
            <a:ext cx="365760" cy="381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39" y="210312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B923C"/>
                </a:solidFill>
                <a:latin typeface="Microsoft YaHei"/>
              </a:defRPr>
            </a:pPr>
            <a:r>
              <a:t>🚗 车辆跟踪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39" y="2651760"/>
            <a:ext cx="30175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场景：高速公路</a:t>
            </a:r>
          </a:p>
          <a:p>
            <a:pPr>
              <a:spcAft>
                <a:spcPts val="20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模型：DeepSORT + YOLO</a:t>
            </a:r>
          </a:p>
          <a:p>
            <a:pPr>
              <a:spcAft>
                <a:spcPts val="2000"/>
              </a:spcAft>
              <a:defRPr sz="1300" b="0">
                <a:solidFill>
                  <a:srgbClr val="34D399"/>
                </a:solidFill>
                <a:latin typeface="Microsoft YaHei"/>
              </a:defRPr>
            </a:pPr>
            <a:r>
              <a:t>延迟：35ms</a:t>
            </a:r>
          </a:p>
          <a:p>
            <a:pPr>
              <a:spcAft>
                <a:spcPts val="2000"/>
              </a:spcAft>
              <a:defRPr sz="1100" b="0">
                <a:solidFill>
                  <a:srgbClr val="22D3EE"/>
                </a:solidFill>
                <a:latin typeface="Microsoft YaHei"/>
              </a:defRPr>
            </a:pPr>
            <a:r>
              <a:t>精度：88.5%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1828800"/>
            <a:ext cx="3383280" cy="22860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366760" y="1938528"/>
            <a:ext cx="365760" cy="3810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0" y="210312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A78BFA"/>
                </a:solidFill>
                <a:latin typeface="Microsoft YaHei"/>
              </a:defRPr>
            </a:pPr>
            <a:r>
              <a:t>🏗️ 建筑物检测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2480" y="2651760"/>
            <a:ext cx="30175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场景：三维点云</a:t>
            </a:r>
          </a:p>
          <a:p>
            <a:pPr>
              <a:spcAft>
                <a:spcPts val="20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模型：PointPillars</a:t>
            </a:r>
          </a:p>
          <a:p>
            <a:pPr>
              <a:spcAft>
                <a:spcPts val="2000"/>
              </a:spcAft>
              <a:defRPr sz="1300" b="0">
                <a:solidFill>
                  <a:srgbClr val="34D399"/>
                </a:solidFill>
                <a:latin typeface="Microsoft YaHei"/>
              </a:defRPr>
            </a:pPr>
            <a:r>
              <a:t>延迟：42ms</a:t>
            </a:r>
          </a:p>
          <a:p>
            <a:pPr>
              <a:spcAft>
                <a:spcPts val="2000"/>
              </a:spcAft>
              <a:defRPr sz="1100" b="0">
                <a:solidFill>
                  <a:srgbClr val="22D3EE"/>
                </a:solidFill>
                <a:latin typeface="Microsoft YaHei"/>
              </a:defRPr>
            </a:pPr>
            <a:r>
              <a:t>精度：85.3%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38912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2E8F0"/>
                </a:solidFill>
                <a:latin typeface="Microsoft YaHei"/>
              </a:defRPr>
            </a:pPr>
            <a:r>
              <a:t>平台性能对比：相同 YOLO-Fast 模型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731520" y="4754880"/>
          <a:ext cx="1069848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828800"/>
                <a:gridCol w="1828800"/>
                <a:gridCol w="2286000"/>
                <a:gridCol w="2468880"/>
              </a:tblGrid>
              <a:tr h="329184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平台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延迟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功耗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能效比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SWaP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2D3EE"/>
                          </a:solidFill>
                          <a:latin typeface="Microsoft YaHei"/>
                        </a:defRPr>
                      </a:pPr>
                      <a:r>
                        <a:t>Zynq XC7Z020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28ms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4.8W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80 GOPS/W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34D399"/>
                          </a:solidFill>
                          <a:latin typeface="Microsoft YaHei"/>
                        </a:defRPr>
                      </a:pPr>
                      <a:r>
                        <a:t>✅ 最优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2D3EE"/>
                          </a:solidFill>
                          <a:latin typeface="Microsoft YaHei"/>
                        </a:defRPr>
                      </a:pPr>
                      <a:r>
                        <a:t>Jetson Nano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22ms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10W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47 GOPS/W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34D399"/>
                          </a:solidFill>
                          <a:latin typeface="Microsoft YaHei"/>
                        </a:defRPr>
                      </a:pPr>
                      <a:r>
                        <a:t>⚠️ 尚可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2D3EE"/>
                          </a:solidFill>
                          <a:latin typeface="Microsoft YaHei"/>
                        </a:defRPr>
                      </a:pPr>
                      <a:r>
                        <a:t>RPi 5 + Hailo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18ms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12W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35 TOPS/W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34D399"/>
                          </a:solidFill>
                          <a:latin typeface="Microsoft YaHei"/>
                        </a:defRPr>
                      </a:pPr>
                      <a:r>
                        <a:t>⚠️ 尚可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2D3EE"/>
                          </a:solidFill>
                          <a:latin typeface="Microsoft YaHei"/>
                        </a:defRPr>
                      </a:pPr>
                      <a:r>
                        <a:t>Intel i7-12700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8ms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65W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N/A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34D399"/>
                          </a:solidFill>
                          <a:latin typeface="Microsoft YaHei"/>
                        </a:defRPr>
                      </a:pPr>
                      <a:r>
                        <a:t>❌ 不适合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10/12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前沿展望：Transformer on the Edge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ViT · DETR · 联邦学习 · 5G 云边协同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5303520" cy="210312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1938528"/>
            <a:ext cx="36576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103120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Vision Transformer on FPGA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50592"/>
            <a:ext cx="493776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ViT/DeiT 轻量变体适配 DPU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多头注意力 → 矩阵乘法优化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Zynq UltraScale+ 可支持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1828800"/>
            <a:ext cx="5303520" cy="210312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537960" y="1938528"/>
            <a:ext cx="365760" cy="3810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0" y="2103120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联邦学习 · 隐私保护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0" y="2450592"/>
            <a:ext cx="493776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模型在端侧更新，数据不出设备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FedAvg 聚合全局模型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差分隐私保证安全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4206240"/>
            <a:ext cx="5303520" cy="210312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68680" y="4315968"/>
            <a:ext cx="365760" cy="381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4480560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5G 云边协同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828032"/>
            <a:ext cx="493776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端侧粗检测 → 云端精识别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URLLC 超可靠低延迟通信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网络切片保障 QoS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0" y="4206240"/>
            <a:ext cx="5303520" cy="210312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37960" y="4315968"/>
            <a:ext cx="36576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83680" y="4480560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事件相机 + SNN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3680" y="4828032"/>
            <a:ext cx="493776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仿生视觉：只输出像素变化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脉冲神经网络 (SNN) 推理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超低延迟 · 超高动态范围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11/12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22D3EE"/>
                </a:solidFill>
                <a:latin typeface="Microsoft YaHei"/>
              </a:defRPr>
            </a:pPr>
            <a:r>
              <a:t>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3017520"/>
            <a:ext cx="91440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200"/>
              </a:spcAft>
              <a:defRPr sz="1600" b="0">
                <a:solidFill>
                  <a:srgbClr val="E2E8F0"/>
                </a:solidFill>
                <a:latin typeface="Microsoft YaHei"/>
              </a:defRPr>
            </a:pPr>
            <a:r>
              <a:t>✅  Zynq-7000 异构架构 = ARM 灵活性 + FPGA 确定性低延迟</a:t>
            </a:r>
          </a:p>
          <a:p>
            <a:pPr>
              <a:spcAft>
                <a:spcPts val="3200"/>
              </a:spcAft>
              <a:defRPr sz="1600" b="0">
                <a:solidFill>
                  <a:srgbClr val="E2E8F0"/>
                </a:solidFill>
                <a:latin typeface="Microsoft YaHei"/>
              </a:defRPr>
            </a:pPr>
            <a:r>
              <a:t>✅  DPU 加速 CNN 推理，能效比 GPU 高 10 倍，功耗仅 &lt; 5W</a:t>
            </a:r>
          </a:p>
          <a:p>
            <a:pPr>
              <a:spcAft>
                <a:spcPts val="3200"/>
              </a:spcAft>
              <a:defRPr sz="1600" b="0">
                <a:solidFill>
                  <a:srgbClr val="E2E8F0"/>
                </a:solidFill>
                <a:latin typeface="Microsoft YaHei"/>
              </a:defRPr>
            </a:pPr>
            <a:r>
              <a:t>✅  端到端检测流水线 &lt; 50ms，满足 30fps 实时需求</a:t>
            </a:r>
          </a:p>
          <a:p>
            <a:pPr>
              <a:spcAft>
                <a:spcPts val="3200"/>
              </a:spcAft>
              <a:defRPr sz="1600" b="0">
                <a:solidFill>
                  <a:srgbClr val="E2E8F0"/>
                </a:solidFill>
                <a:latin typeface="Microsoft YaHei"/>
              </a:defRPr>
            </a:pPr>
            <a:r>
              <a:t>✅  模型轻量化（剪枝+量化+蒸馏）让大模型跑进嵌入式</a:t>
            </a:r>
          </a:p>
          <a:p>
            <a:pPr>
              <a:spcAft>
                <a:spcPts val="3200"/>
              </a:spcAft>
              <a:defRPr sz="1600" b="0">
                <a:solidFill>
                  <a:srgbClr val="E2E8F0"/>
                </a:solidFill>
                <a:latin typeface="Microsoft YaHei"/>
              </a:defRPr>
            </a:pPr>
            <a:r>
              <a:t>✅  PX4 + MAVLink 打通 AI 感知到飞控的闭环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0" y="5029200"/>
            <a:ext cx="182880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5303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A78BFA"/>
                </a:solidFill>
                <a:latin typeface="Microsoft YaHei"/>
              </a:defRPr>
            </a:pPr>
            <a:r>
              <a:t>Q &amp;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github.com/NousResearch/hermes-agent  ·  low-altitude intelligence lab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12/12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课程目录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COURSE OUTLINE</a:t>
            </a:r>
          </a:p>
        </p:txBody>
      </p:sp>
      <p:sp>
        <p:nvSpPr>
          <p:cNvPr id="5" name="Oval 4"/>
          <p:cNvSpPr/>
          <p:nvPr/>
        </p:nvSpPr>
        <p:spPr>
          <a:xfrm>
            <a:off x="914400" y="1874520"/>
            <a:ext cx="411480" cy="41148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0B0F19"/>
                </a:solidFill>
              </a:defRPr>
            </a:pPr>
            <a: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182880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为什么无人机需要边缘计算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1945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云计算瓶颈 · 实时性需求 · 带宽约束</a:t>
            </a:r>
          </a:p>
        </p:txBody>
      </p:sp>
      <p:sp>
        <p:nvSpPr>
          <p:cNvPr id="8" name="Oval 7"/>
          <p:cNvSpPr/>
          <p:nvPr/>
        </p:nvSpPr>
        <p:spPr>
          <a:xfrm>
            <a:off x="6217920" y="1874520"/>
            <a:ext cx="411480" cy="41148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0B0F19"/>
                </a:solidFill>
              </a:defRPr>
            </a:pPr>
            <a: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6560" y="182880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Zynq-7000 异构计算平台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0" y="21945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PS/PL 架构 · AXI 互联 · 开发工具链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2971800"/>
            <a:ext cx="411480" cy="41148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0B0F19"/>
                </a:solidFill>
              </a:defRPr>
            </a:pPr>
            <a: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92608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DPU 深度学习处理单元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329184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CNN 硬件加速原理 · DPU IP 配置 · Vitis AI</a:t>
            </a:r>
          </a:p>
        </p:txBody>
      </p:sp>
      <p:sp>
        <p:nvSpPr>
          <p:cNvPr id="14" name="Oval 13"/>
          <p:cNvSpPr/>
          <p:nvPr/>
        </p:nvSpPr>
        <p:spPr>
          <a:xfrm>
            <a:off x="6217920" y="2971800"/>
            <a:ext cx="411480" cy="41148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0B0F19"/>
                </a:solidFill>
              </a:defRPr>
            </a:pPr>
            <a: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292608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实时目标检测流水线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66560" y="329184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MIPI 采集 → 预处理 → DPU 推理 → 后处理</a:t>
            </a:r>
          </a:p>
        </p:txBody>
      </p:sp>
      <p:sp>
        <p:nvSpPr>
          <p:cNvPr id="17" name="Oval 16"/>
          <p:cNvSpPr/>
          <p:nvPr/>
        </p:nvSpPr>
        <p:spPr>
          <a:xfrm>
            <a:off x="914400" y="4069080"/>
            <a:ext cx="411480" cy="41148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0B0F19"/>
                </a:solidFill>
              </a:defRPr>
            </a:pPr>
            <a: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02336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模型轻量化技术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438912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剪枝 · 量化 · 蒸馏 · YOLO-Fast 实战</a:t>
            </a:r>
          </a:p>
        </p:txBody>
      </p:sp>
      <p:sp>
        <p:nvSpPr>
          <p:cNvPr id="20" name="Oval 19"/>
          <p:cNvSpPr/>
          <p:nvPr/>
        </p:nvSpPr>
        <p:spPr>
          <a:xfrm>
            <a:off x="6217920" y="4069080"/>
            <a:ext cx="411480" cy="41148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0B0F19"/>
                </a:solidFill>
              </a:defRPr>
            </a:pPr>
            <a: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6560" y="402336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三维点云与目标检测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6560" y="438912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RANSAC · PointPillars · 深度估计</a:t>
            </a:r>
          </a:p>
        </p:txBody>
      </p:sp>
      <p:sp>
        <p:nvSpPr>
          <p:cNvPr id="23" name="Oval 22"/>
          <p:cNvSpPr/>
          <p:nvPr/>
        </p:nvSpPr>
        <p:spPr>
          <a:xfrm>
            <a:off x="914400" y="5166360"/>
            <a:ext cx="411480" cy="41148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0B0F19"/>
                </a:solidFill>
              </a:defRPr>
            </a:pPr>
            <a:r>
              <a:t>07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12064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飞控集成与 MAVLink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548640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PX4 · EKF · 机载计算棒通信</a:t>
            </a:r>
          </a:p>
        </p:txBody>
      </p:sp>
      <p:sp>
        <p:nvSpPr>
          <p:cNvPr id="26" name="Oval 25"/>
          <p:cNvSpPr/>
          <p:nvPr/>
        </p:nvSpPr>
        <p:spPr>
          <a:xfrm>
            <a:off x="6217920" y="5166360"/>
            <a:ext cx="411480" cy="41148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400" b="1">
                <a:solidFill>
                  <a:srgbClr val="0B0F19"/>
                </a:solidFill>
              </a:defRPr>
            </a:pPr>
            <a:r>
              <a:t>08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66560" y="512064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性能评估与前沿展望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66560" y="548640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延迟/功耗/精度权衡 · Transformer on FPGA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2/12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为什么无人机需要边缘计算？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实时性 · 带宽 · 可靠性 三重约束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3383280" cy="22860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1938528"/>
            <a:ext cx="36576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103120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⏱️  实时性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50592"/>
            <a:ext cx="3017520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云端往返延迟 100-500ms</a:t>
            </a:r>
            <a:br/>
            <a:r>
              <a:t>高速无人机 100ms = 飞行 5m</a:t>
            </a:r>
            <a:br/>
            <a:r>
              <a:t>避障决策必须在 50ms 内完成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59" y="1828800"/>
            <a:ext cx="3383280" cy="22860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617719" y="1938528"/>
            <a:ext cx="365760" cy="381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39" y="2103120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📡  带宽约束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39" y="2450592"/>
            <a:ext cx="3017520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4K@60fps ≈ 12 Gbps 原始数据</a:t>
            </a:r>
            <a:br/>
            <a:r>
              <a:t>5G 上行仅 100-300 Mbps</a:t>
            </a:r>
            <a:br/>
            <a:r>
              <a:t>压缩/推理在前，传输在后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1828800"/>
            <a:ext cx="3383280" cy="22860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366760" y="1938528"/>
            <a:ext cx="36576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0" y="2103120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🔒  可靠性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2480" y="2450592"/>
            <a:ext cx="3017520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通信中断 ≠ 任务失败</a:t>
            </a:r>
            <a:br/>
            <a:r>
              <a:t>GNSS 拒止环境自主飞行</a:t>
            </a:r>
            <a:br/>
            <a:r>
              <a:t>端侧推理 = 离线也能工作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731520" y="4389120"/>
          <a:ext cx="82296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/>
                <a:gridCol w="2011680"/>
                <a:gridCol w="2011680"/>
                <a:gridCol w="2011680"/>
              </a:tblGrid>
              <a:tr h="335280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指标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纯云端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地面边缘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机载 Zynq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22D3EE"/>
                          </a:solidFill>
                          <a:latin typeface="Microsoft YaHei"/>
                        </a:defRPr>
                      </a:pPr>
                      <a:r>
                        <a:t>延迟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100-500ms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20-50ms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&lt; 10ms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22D3EE"/>
                          </a:solidFill>
                          <a:latin typeface="Microsoft YaHei"/>
                        </a:defRPr>
                      </a:pPr>
                      <a:r>
                        <a:t>带宽需求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&gt; 1Gbps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100Mbps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仅结果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22D3EE"/>
                          </a:solidFill>
                          <a:latin typeface="Microsoft YaHei"/>
                        </a:defRPr>
                      </a:pPr>
                      <a:r>
                        <a:t>离线能力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❌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❌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✅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22D3EE"/>
                          </a:solidFill>
                          <a:latin typeface="Microsoft YaHei"/>
                        </a:defRPr>
                      </a:pPr>
                      <a:r>
                        <a:t>功耗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N/A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15-30W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&lt; 5W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22D3EE"/>
                          </a:solidFill>
                          <a:latin typeface="Microsoft YaHei"/>
                        </a:defRPr>
                      </a:pPr>
                      <a:r>
                        <a:t>SWaP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N/A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受限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最优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3/12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Zynq-7000 异构计算平台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ARM + FPGA 融合架构 · PS/PL 协同设计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3474720" cy="41148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1938528"/>
            <a:ext cx="36576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10312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PS · Processing System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50592"/>
            <a:ext cx="3108960" cy="3401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200" b="0">
                <a:solidFill>
                  <a:srgbClr val="34D399"/>
                </a:solidFill>
                <a:latin typeface="Microsoft YaHei"/>
              </a:defRPr>
            </a:pPr>
            <a:r>
              <a:t>ARM Cortex-A9 × 2 (667MHz)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NEON SIMD 协处理器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L1 32KB + L2 512KB Cache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DDR3 控制器 (1066 Mbps)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千兆以太网 · USB 2.0 · SDIO</a:t>
            </a:r>
          </a:p>
          <a:p>
            <a:pPr>
              <a:spcAft>
                <a:spcPts val="1800"/>
              </a:spcAft>
              <a:defRPr sz="6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1800"/>
              </a:spcAft>
              <a:defRPr sz="1100" b="1">
                <a:solidFill>
                  <a:srgbClr val="E2E8F0"/>
                </a:solidFill>
                <a:latin typeface="Microsoft YaHei"/>
              </a:defRPr>
            </a:pPr>
            <a:r>
              <a:t>职责：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  · Linux OS (PetaLinux)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  · MAVLink 通信协议栈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  · OpenCV 图像预处理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  · 任务调度与状态机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286000"/>
            <a:ext cx="54864" cy="32004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840480" y="35661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22D3EE"/>
                </a:solidFill>
                <a:latin typeface="Microsoft YaHei"/>
              </a:defRPr>
            </a:pPr>
            <a:r>
              <a:t>AXI4</a:t>
            </a:r>
            <a:br/>
            <a:r>
              <a:t>Interconnect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0" y="1828800"/>
            <a:ext cx="3474720" cy="41148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166360" y="1938528"/>
            <a:ext cx="365760" cy="381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212080" y="210312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PL · Programmable Logic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2080" y="2450592"/>
            <a:ext cx="3108960" cy="3401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200" b="0">
                <a:solidFill>
                  <a:srgbClr val="FB923C"/>
                </a:solidFill>
                <a:latin typeface="Microsoft YaHei"/>
              </a:defRPr>
            </a:pPr>
            <a:r>
              <a:t>Artix-7 FPGA Fabric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85K Logic Cells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220 DSP Slices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4.9 Mb Block RAM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GTX 收发器 (12.5 Gbps)</a:t>
            </a:r>
          </a:p>
          <a:p>
            <a:pPr>
              <a:spcAft>
                <a:spcPts val="1800"/>
              </a:spcAft>
              <a:defRPr sz="6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1800"/>
              </a:spcAft>
              <a:defRPr sz="1100" b="1">
                <a:solidFill>
                  <a:srgbClr val="E2E8F0"/>
                </a:solidFill>
                <a:latin typeface="Microsoft YaHei"/>
              </a:defRPr>
            </a:pPr>
            <a:r>
              <a:t>职责：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  · DPU CNN 加速器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  · 图像预处理流水线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  · 自定义 IP 核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  · 传感器接口桥接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6126480"/>
            <a:ext cx="10698480" cy="54864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68680" y="6236208"/>
            <a:ext cx="365760" cy="3810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6400800"/>
            <a:ext cx="10332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E2E8F0"/>
                </a:solidFill>
                <a:latin typeface="Microsoft YaHei"/>
              </a:defRPr>
            </a:pPr>
            <a:r>
              <a:t>开发工具链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6748272"/>
            <a:ext cx="10332720" cy="-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Vivado 2024.2  |  Vitis 2024.2  |  Vitis AI 3.5  |  PetaLinux 2024.2  |  XRT 运行时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4/12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DPU · 深度学习处理单元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CNN 推理硬件加速器 · Vitis AI 设计流程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2011680" cy="64008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2D3EE"/>
                </a:solidFill>
                <a:latin typeface="Microsoft YaHei"/>
              </a:defRPr>
            </a:pPr>
            <a:r>
              <a:t>输入特征图</a:t>
            </a:r>
            <a:br/>
            <a:r>
              <a:t>H×W×C_in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743200"/>
            <a:ext cx="2011680" cy="64008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83464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A78BFA"/>
                </a:solidFill>
                <a:latin typeface="Microsoft YaHei"/>
              </a:defRPr>
            </a:pPr>
            <a:r>
              <a:t>权重/偏置</a:t>
            </a:r>
            <a:br/>
            <a:r>
              <a:t>DDR → On-Chip BRAM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19202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22D3EE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74720" y="1828800"/>
            <a:ext cx="3200400" cy="1645920"/>
          </a:xfrm>
          <a:prstGeom prst="roundRect">
            <a:avLst/>
          </a:prstGeom>
          <a:solidFill>
            <a:srgbClr val="1A1005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74720" y="192024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B923C"/>
                </a:solidFill>
                <a:latin typeface="Microsoft YaHei"/>
              </a:defRPr>
            </a:pPr>
            <a:r>
              <a:t>DPU 卷积引擎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11880" y="2468880"/>
            <a:ext cx="685800" cy="640080"/>
          </a:xfrm>
          <a:prstGeom prst="roundRect">
            <a:avLst/>
          </a:prstGeom>
          <a:solidFill>
            <a:srgbClr val="201508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11880" y="2560320"/>
            <a:ext cx="685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34D399"/>
                </a:solidFill>
                <a:latin typeface="Microsoft YaHei"/>
              </a:defRPr>
            </a:pPr>
            <a:r>
              <a:t>卷积计算单元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89120" y="2468880"/>
            <a:ext cx="685800" cy="640080"/>
          </a:xfrm>
          <a:prstGeom prst="roundRect">
            <a:avLst/>
          </a:prstGeom>
          <a:solidFill>
            <a:srgbClr val="201508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89120" y="2560320"/>
            <a:ext cx="685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34D399"/>
                </a:solidFill>
                <a:latin typeface="Microsoft YaHei"/>
              </a:defRPr>
            </a:pPr>
            <a:r>
              <a:t>池化/激活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66360" y="2468880"/>
            <a:ext cx="685800" cy="640080"/>
          </a:xfrm>
          <a:prstGeom prst="roundRect">
            <a:avLst/>
          </a:prstGeom>
          <a:solidFill>
            <a:srgbClr val="201508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166360" y="2560320"/>
            <a:ext cx="685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34D399"/>
                </a:solidFill>
                <a:latin typeface="Microsoft YaHei"/>
              </a:defRPr>
            </a:pPr>
            <a:r>
              <a:t>批归一化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43599" y="2468880"/>
            <a:ext cx="685800" cy="640080"/>
          </a:xfrm>
          <a:prstGeom prst="roundRect">
            <a:avLst/>
          </a:prstGeom>
          <a:solidFill>
            <a:srgbClr val="201508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43599" y="2560320"/>
            <a:ext cx="685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34D399"/>
                </a:solidFill>
                <a:latin typeface="Microsoft YaHei"/>
              </a:defRPr>
            </a:pPr>
            <a:r>
              <a:t>数据调度器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0" y="228600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FB923C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406640" y="2194560"/>
            <a:ext cx="2011680" cy="91440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406640" y="2286000"/>
            <a:ext cx="2011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2D3EE"/>
                </a:solidFill>
                <a:latin typeface="Microsoft YaHei"/>
              </a:defRPr>
            </a:pPr>
            <a:r>
              <a:t>输出特征图</a:t>
            </a:r>
            <a:br/>
            <a:r>
              <a:t>H'xW'xC_out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31520" y="3840480"/>
            <a:ext cx="2011680" cy="54864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38862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22D3EE"/>
                </a:solidFill>
                <a:latin typeface="Microsoft YaHei"/>
              </a:defRPr>
            </a:pPr>
            <a:r>
              <a:t>DPUCZDX8G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926080" y="3840480"/>
            <a:ext cx="2011680" cy="548640"/>
          </a:xfrm>
          <a:prstGeom prst="roundRect">
            <a:avLst/>
          </a:prstGeom>
          <a:solidFill>
            <a:srgbClr val="0F1F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926080" y="38862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Zynq-7000 专用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120640" y="3840480"/>
            <a:ext cx="2011680" cy="548640"/>
          </a:xfrm>
          <a:prstGeom prst="roundRect">
            <a:avLst/>
          </a:prstGeom>
          <a:solidFill>
            <a:srgbClr val="0F1F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120640" y="38862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4096 MAC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315199" y="3840480"/>
            <a:ext cx="2011680" cy="548640"/>
          </a:xfrm>
          <a:prstGeom prst="roundRect">
            <a:avLst/>
          </a:prstGeom>
          <a:solidFill>
            <a:srgbClr val="0F1F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315199" y="38862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200 MHz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509760" y="3840480"/>
            <a:ext cx="2011680" cy="548640"/>
          </a:xfrm>
          <a:prstGeom prst="roundRect">
            <a:avLst/>
          </a:prstGeom>
          <a:solidFill>
            <a:srgbClr val="0F1F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509760" y="38862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INT8 量化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31520" y="4572000"/>
            <a:ext cx="2011680" cy="54864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31520" y="461772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22D3EE"/>
                </a:solidFill>
                <a:latin typeface="Microsoft YaHei"/>
              </a:defRPr>
            </a:pPr>
            <a:r>
              <a:t>峰值算力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926080" y="4572000"/>
            <a:ext cx="2011680" cy="548640"/>
          </a:xfrm>
          <a:prstGeom prst="roundRect">
            <a:avLst/>
          </a:prstGeom>
          <a:solidFill>
            <a:srgbClr val="0F1F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926080" y="461772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~409 GOPS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120640" y="4572000"/>
            <a:ext cx="2011680" cy="548640"/>
          </a:xfrm>
          <a:prstGeom prst="roundRect">
            <a:avLst/>
          </a:prstGeom>
          <a:solidFill>
            <a:srgbClr val="0F1F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120640" y="461772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能效比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315199" y="4572000"/>
            <a:ext cx="2011680" cy="548640"/>
          </a:xfrm>
          <a:prstGeom prst="roundRect">
            <a:avLst/>
          </a:prstGeom>
          <a:solidFill>
            <a:srgbClr val="0F1F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315199" y="461772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~80 GOPS/W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509760" y="4572000"/>
            <a:ext cx="2011680" cy="548640"/>
          </a:xfrm>
          <a:prstGeom prst="roundRect">
            <a:avLst/>
          </a:prstGeom>
          <a:solidFill>
            <a:srgbClr val="0F1F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509760" y="461772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比 GPU 高 10×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144000" y="1828800"/>
            <a:ext cx="2560320" cy="73152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281160" y="1874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A78BFA"/>
                </a:solidFill>
                <a:latin typeface="Microsoft YaHei"/>
              </a:defRPr>
            </a:pPr>
            <a:r>
              <a:t>① 训练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281160" y="2194560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PyTorch / TF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241280" y="246888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64748B"/>
                </a:solidFill>
                <a:latin typeface="Microsoft YaHei"/>
              </a:defRPr>
            </a:pPr>
            <a:r>
              <a:t>▼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144000" y="2743200"/>
            <a:ext cx="2560320" cy="73152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9281160" y="27889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B923C"/>
                </a:solidFill>
                <a:latin typeface="Microsoft YaHei"/>
              </a:defRPr>
            </a:pPr>
            <a:r>
              <a:t>② 量化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281160" y="3108960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INT8 校准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241280" y="338328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64748B"/>
                </a:solidFill>
                <a:latin typeface="Microsoft YaHei"/>
              </a:defRPr>
            </a:pPr>
            <a:r>
              <a:t>▼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9144000" y="3657600"/>
            <a:ext cx="2560320" cy="73152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9281160" y="3703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34D399"/>
                </a:solidFill>
                <a:latin typeface="Microsoft YaHei"/>
              </a:defRPr>
            </a:pPr>
            <a:r>
              <a:t>③ 编译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281160" y="4023360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xcompiler → xmodel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241280" y="429768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64748B"/>
                </a:solidFill>
                <a:latin typeface="Microsoft YaHei"/>
              </a:defRPr>
            </a:pPr>
            <a:r>
              <a:t>▼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144000" y="4572000"/>
            <a:ext cx="2560320" cy="73152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9281160" y="46177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22D3EE"/>
                </a:solidFill>
                <a:latin typeface="Microsoft YaHei"/>
              </a:defRPr>
            </a:pPr>
            <a:r>
              <a:t>④ 部署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281160" y="4937760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DPU 推理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5/12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端到端实时目标检测流水线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从 MIPI 图像输入到检测结果输出 · 全流程延迟 &lt; 50ms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828800"/>
            <a:ext cx="2148840" cy="27432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965960"/>
            <a:ext cx="2148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22D3EE"/>
                </a:solidFill>
                <a:latin typeface="Microsoft YaHei"/>
              </a:defRPr>
            </a:pPr>
            <a:r>
              <a:t>📷 采集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468880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采集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926080"/>
            <a:ext cx="2148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MIPI CSI-2</a:t>
            </a:r>
            <a:br/>
            <a:r>
              <a:t>4K@60fps</a:t>
            </a:r>
            <a:br/>
            <a:r>
              <a:t>IMX477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4206240"/>
            <a:ext cx="1554480" cy="36576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4206240"/>
            <a:ext cx="1554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22D3EE"/>
                </a:solidFill>
                <a:latin typeface="Microsoft YaHei"/>
              </a:defRPr>
            </a:pPr>
            <a:r>
              <a:t>⏱ 1-2ms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06040" y="2834640"/>
            <a:ext cx="228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64748B"/>
                </a:solidFill>
                <a:latin typeface="Microsoft YaHei"/>
              </a:defRPr>
            </a:pPr>
            <a:r>
              <a:t>▶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88920" y="1828800"/>
            <a:ext cx="2148840" cy="27432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88920" y="1965960"/>
            <a:ext cx="2148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FB923C"/>
                </a:solidFill>
                <a:latin typeface="Microsoft YaHei"/>
              </a:defRPr>
            </a:pPr>
            <a:r>
              <a:t>🖼️ 预处理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88920" y="2468880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预处理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8920" y="2926080"/>
            <a:ext cx="2148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Resize 416×416</a:t>
            </a:r>
            <a:br/>
            <a:r>
              <a:t>BGR→RGB</a:t>
            </a:r>
            <a:br/>
            <a:r>
              <a:t>归一化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063240" y="4206240"/>
            <a:ext cx="1554480" cy="36576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063240" y="4206240"/>
            <a:ext cx="1554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B923C"/>
                </a:solidFill>
                <a:latin typeface="Microsoft YaHei"/>
              </a:defRPr>
            </a:pPr>
            <a:r>
              <a:t>⏱ 3-5ms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7760" y="2834640"/>
            <a:ext cx="228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64748B"/>
                </a:solidFill>
                <a:latin typeface="Microsoft YaHei"/>
              </a:defRPr>
            </a:pPr>
            <a:r>
              <a:t>▶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120640" y="1828800"/>
            <a:ext cx="2148840" cy="27432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120640" y="1965960"/>
            <a:ext cx="2148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34D399"/>
                </a:solidFill>
                <a:latin typeface="Microsoft YaHei"/>
              </a:defRPr>
            </a:pPr>
            <a:r>
              <a:t>⚡ DPU 推理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20640" y="2468880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推理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20640" y="2926080"/>
            <a:ext cx="2148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YOLO-Fast</a:t>
            </a:r>
            <a:br/>
            <a:r>
              <a:t>INT8 量化</a:t>
            </a:r>
            <a:br/>
            <a:r>
              <a:t>~409 GOPS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394960" y="4206240"/>
            <a:ext cx="1554480" cy="36576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394960" y="4206240"/>
            <a:ext cx="1554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34D399"/>
                </a:solidFill>
                <a:latin typeface="Microsoft YaHei"/>
              </a:defRPr>
            </a:pPr>
            <a:r>
              <a:t>⏱ 8-15ms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69480" y="2834640"/>
            <a:ext cx="228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64748B"/>
                </a:solidFill>
                <a:latin typeface="Microsoft YaHei"/>
              </a:defRPr>
            </a:pPr>
            <a:r>
              <a:t>▶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452359" y="1828800"/>
            <a:ext cx="2148840" cy="27432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452359" y="1965960"/>
            <a:ext cx="2148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A78BFA"/>
                </a:solidFill>
                <a:latin typeface="Microsoft YaHei"/>
              </a:defRPr>
            </a:pPr>
            <a:r>
              <a:t>📊 后处理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52359" y="2468880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后处理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52359" y="2926080"/>
            <a:ext cx="2148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NMS 去重</a:t>
            </a:r>
            <a:br/>
            <a:r>
              <a:t>框坐标映射</a:t>
            </a:r>
            <a:br/>
            <a:r>
              <a:t>类别置信度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726679" y="4206240"/>
            <a:ext cx="1554480" cy="36576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726679" y="4206240"/>
            <a:ext cx="1554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A78BFA"/>
                </a:solidFill>
                <a:latin typeface="Microsoft YaHei"/>
              </a:defRPr>
            </a:pPr>
            <a:r>
              <a:t>⏱ 2-5ms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01199" y="2834640"/>
            <a:ext cx="228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64748B"/>
                </a:solidFill>
                <a:latin typeface="Microsoft YaHei"/>
              </a:defRPr>
            </a:pPr>
            <a:r>
              <a:t>▶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784080" y="1828800"/>
            <a:ext cx="2148840" cy="27432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784080" y="1965960"/>
            <a:ext cx="2148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22D3EE"/>
                </a:solidFill>
                <a:latin typeface="Microsoft YaHei"/>
              </a:defRPr>
            </a:pPr>
            <a:r>
              <a:t>📤 输出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784080" y="2468880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输出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784080" y="2926080"/>
            <a:ext cx="2148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目标框 + 类别</a:t>
            </a:r>
            <a:br/>
            <a:r>
              <a:t>+ GPS 坐标</a:t>
            </a:r>
            <a:br/>
            <a:r>
              <a:t>MAVLink 上报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058400" y="4206240"/>
            <a:ext cx="1554480" cy="365760"/>
          </a:xfrm>
          <a:prstGeom prst="roundRect">
            <a:avLst/>
          </a:prstGeom>
          <a:solidFill>
            <a:srgbClr val="0A2E3B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058400" y="4206240"/>
            <a:ext cx="1554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22D3EE"/>
                </a:solidFill>
                <a:latin typeface="Microsoft YaHei"/>
              </a:defRPr>
            </a:pPr>
            <a:r>
              <a:t>⏱ 1-3ms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31520" y="5029200"/>
            <a:ext cx="10698480" cy="13716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68680" y="5138928"/>
            <a:ext cx="36576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14400" y="5303520"/>
            <a:ext cx="10332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2E8F0"/>
                </a:solidFill>
                <a:latin typeface="Microsoft YaHei"/>
              </a:defRPr>
            </a:pPr>
            <a:r>
              <a:t>端到端延迟分析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14400" y="5650992"/>
            <a:ext cx="103327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200" b="0">
                <a:solidFill>
                  <a:srgbClr val="34D399"/>
                </a:solidFill>
                <a:latin typeface="Microsoft YaHei"/>
              </a:defRPr>
            </a:pPr>
            <a:r>
              <a:t>PS 端（预处理 + 后处理 + 通信）：10-15ms     PL 端（DPU 推理）：8-15ms     总计：18-30ms</a:t>
            </a:r>
          </a:p>
          <a:p>
            <a:pPr>
              <a:spcAft>
                <a:spcPts val="1800"/>
              </a:spcAft>
              <a:defRPr sz="4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目标：单帧处理 &lt; 33ms（30fps）  →  Zynq 轻松满足，留有 60%+ 余量用于 EKF 融合 &amp; 飞控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6/12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模型轻量化技术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剪枝 · 量化 · 蒸馏 —— 将 YOLO 搬进 Zynq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3383280" cy="27432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1938528"/>
            <a:ext cx="36576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103120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🔪 通道剪枝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50592"/>
            <a:ext cx="3017520" cy="202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基于 BN 层 γ 系数的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L1 正则化稀疏训练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剪掉 γ→0 的通道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精度损失 &lt; 1% mAP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59" y="1828800"/>
            <a:ext cx="3383280" cy="27432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617719" y="1938528"/>
            <a:ext cx="365760" cy="381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39" y="2103120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📉 INT8 量化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39" y="2450592"/>
            <a:ext cx="3017520" cy="202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FP32 → INT8 权重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校准集统计 min/max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DPU 原生 INT8 推理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模型体积减少 4×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1828800"/>
            <a:ext cx="3383280" cy="27432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366760" y="1938528"/>
            <a:ext cx="365760" cy="3810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0" y="2103120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🧪 知识蒸馏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2480" y="2450592"/>
            <a:ext cx="3017520" cy="202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大模型（Teacher）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→ 小模型（Student）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软标签 + 硬标签联合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小模型超越从头训练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75488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2E8F0"/>
                </a:solidFill>
                <a:latin typeface="Microsoft YaHei"/>
              </a:defRPr>
            </a:pPr>
            <a:r>
              <a:t>YOLO 模型演进与部署对比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731520" y="5029200"/>
          <a:ext cx="77724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371600"/>
                <a:gridCol w="1645920"/>
                <a:gridCol w="1554480"/>
                <a:gridCol w="1554480"/>
              </a:tblGrid>
              <a:tr h="329184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模型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参数量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mAP@COCO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Zynq FPS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E2E8F0"/>
                          </a:solidFill>
                          <a:latin typeface="Microsoft YaHei"/>
                        </a:defRPr>
                      </a:pPr>
                      <a:r>
                        <a:t>适用场景</a:t>
                      </a:r>
                    </a:p>
                  </a:txBody>
                  <a:tcPr>
                    <a:solidFill>
                      <a:srgbClr val="0F1F35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YOLOv8n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3.2M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37.3%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34D399"/>
                          </a:solidFill>
                          <a:latin typeface="Microsoft YaHei"/>
                        </a:defRPr>
                      </a:pPr>
                      <a:r>
                        <a:t>45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通用检测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YOLO-Fast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1.2M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32.1%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34D399"/>
                          </a:solidFill>
                          <a:latin typeface="Microsoft YaHei"/>
                        </a:defRPr>
                      </a:pPr>
                      <a:r>
                        <a:t>110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无人机实时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YOLOv5n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1.8M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28.0%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34D399"/>
                          </a:solidFill>
                          <a:latin typeface="Microsoft YaHei"/>
                        </a:defRPr>
                      </a:pPr>
                      <a:r>
                        <a:t>80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轻量替代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Tiny-YOLO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0.8M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23.5%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34D399"/>
                          </a:solidFill>
                          <a:latin typeface="Microsoft YaHei"/>
                        </a:defRPr>
                      </a:pPr>
                      <a:r>
                        <a:t>180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极限低延迟</a:t>
                      </a:r>
                    </a:p>
                  </a:txBody>
                  <a:tcPr>
                    <a:solidFill>
                      <a:srgbClr val="111B30"/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7/12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三维点云目标检测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RANSAC 地面分割 · PointPillars · 深度补全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2560320" cy="201168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1938528"/>
            <a:ext cx="36576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103120"/>
            <a:ext cx="2194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点云采集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50592"/>
            <a:ext cx="2194560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LiDAR /</a:t>
            </a:r>
            <a:br/>
            <a:r>
              <a:t>双目深度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91840" y="2560320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64748B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1828800"/>
            <a:ext cx="2560320" cy="201168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703320" y="1938528"/>
            <a:ext cx="365760" cy="381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749040" y="2103120"/>
            <a:ext cx="2194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地面分割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49040" y="2450592"/>
            <a:ext cx="2194560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RANSAC</a:t>
            </a:r>
            <a:br/>
            <a:r>
              <a:t>平面拟合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26480" y="2560320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64748B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1828800"/>
            <a:ext cx="2560320" cy="201168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537960" y="1938528"/>
            <a:ext cx="36576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0" y="2103120"/>
            <a:ext cx="2194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聚类/检测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0" y="2450592"/>
            <a:ext cx="2194560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PointPillars</a:t>
            </a:r>
            <a:br/>
            <a:r>
              <a:t>3D CNN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61120" y="2560320"/>
            <a:ext cx="27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64748B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235440" y="1828800"/>
            <a:ext cx="2560320" cy="201168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372600" y="1938528"/>
            <a:ext cx="365760" cy="3810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418320" y="2103120"/>
            <a:ext cx="2194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BBox 输出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418320" y="2450592"/>
            <a:ext cx="2194560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3D 框 +</a:t>
            </a:r>
            <a:br/>
            <a:r>
              <a:t>位置/速度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114800"/>
            <a:ext cx="5029200" cy="22860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68680" y="4224528"/>
            <a:ext cx="365760" cy="381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43891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2E8F0"/>
                </a:solidFill>
                <a:latin typeface="Microsoft YaHei"/>
              </a:defRPr>
            </a:pPr>
            <a:r>
              <a:t>RANSAC 地面分割算法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4400" y="4736592"/>
            <a:ext cx="4663440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1. 随机采样 3 点 → 拟合平面模型 ax + by + cz = d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2. 计算所有点到平面距离 → 内点 / 外点分类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3. 迭代 N 次，选内点数最多的平面 → 即地面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4. 移除地面点云 → 剩余为障碍物候选</a:t>
            </a:r>
          </a:p>
          <a:p>
            <a:pPr>
              <a:spcAft>
                <a:spcPts val="1800"/>
              </a:spcAft>
              <a:defRPr sz="4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1800"/>
              </a:spcAft>
              <a:defRPr sz="1100" b="0">
                <a:solidFill>
                  <a:srgbClr val="34D399"/>
                </a:solidFill>
                <a:latin typeface="Microsoft YaHei"/>
              </a:defRPr>
            </a:pPr>
            <a:r>
              <a:t>优势：抗噪性强 · 适合 FPGA 并行化 · 与 DPU 检测互补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17920" y="4114800"/>
            <a:ext cx="5029200" cy="22860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355080" y="4224528"/>
            <a:ext cx="365760" cy="3810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0" y="43891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2E8F0"/>
                </a:solidFill>
                <a:latin typeface="Microsoft YaHei"/>
              </a:defRPr>
            </a:pPr>
            <a:r>
              <a:t>PointPillars 检测器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4736592"/>
            <a:ext cx="4663440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Point Cloud → Pillar 体素化 → 2D 伪图像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PointNet 提取 Pillar 特征 → CNN 骨干提取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SSD 检测头 → 3D BBox 回归 + 分类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速度：33ms/帧（GPU）→ 量化后 DPU 可实时</a:t>
            </a:r>
          </a:p>
          <a:p>
            <a:pPr>
              <a:spcAft>
                <a:spcPts val="1800"/>
              </a:spcAft>
              <a:defRPr sz="4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1800"/>
              </a:spcAft>
              <a:defRPr sz="1100" b="0">
                <a:solidFill>
                  <a:srgbClr val="34D399"/>
                </a:solidFill>
                <a:latin typeface="Microsoft YaHei"/>
              </a:defRPr>
            </a:pPr>
            <a:r>
              <a:t>Zynq 部署策略：Pillar 化在 PL 侧并行 → DPU 推理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8/12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F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457200"/>
            <a:ext cx="54864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E2E8F0"/>
                </a:solidFill>
                <a:latin typeface="Microsoft YaHei"/>
              </a:defRPr>
            </a:pPr>
            <a:r>
              <a:t>PX4 飞控集成与 MAVLink 通信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机载计算机 ↔ 飞控 · EKF 融合 · 视觉惯性里程计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5029200" cy="41148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1938528"/>
            <a:ext cx="36576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1031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E2E8F0"/>
                </a:solidFill>
                <a:latin typeface="Microsoft YaHei"/>
              </a:defRPr>
            </a:pPr>
            <a:r>
              <a:t>系统集成架构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50592"/>
            <a:ext cx="4663440" cy="3401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4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1800"/>
              </a:spcAft>
              <a:defRPr sz="1000" b="0">
                <a:solidFill>
                  <a:srgbClr val="22D3EE"/>
                </a:solidFill>
                <a:latin typeface="Microsoft YaHei"/>
              </a:defRPr>
            </a:pPr>
            <a:r>
              <a:t>┌─ Zynq 机载计算 ─────────────────┐</a:t>
            </a:r>
          </a:p>
          <a:p>
            <a:pPr>
              <a:spcAft>
                <a:spcPts val="1800"/>
              </a:spcAft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│  PS: Linux + ROS2 + MAVROS        │</a:t>
            </a:r>
          </a:p>
          <a:p>
            <a:pPr>
              <a:spcAft>
                <a:spcPts val="1800"/>
              </a:spcAft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│  PL: DPU 推理 + 图像预处理       │</a:t>
            </a:r>
          </a:p>
          <a:p>
            <a:pPr>
              <a:spcAft>
                <a:spcPts val="1800"/>
              </a:spcAft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│  输出: 目标列表 {x,y,w,h,cls}     │</a:t>
            </a:r>
          </a:p>
          <a:p>
            <a:pPr>
              <a:spcAft>
                <a:spcPts val="1800"/>
              </a:spcAft>
              <a:defRPr sz="1000" b="0">
                <a:solidFill>
                  <a:srgbClr val="22D3EE"/>
                </a:solidFill>
                <a:latin typeface="Microsoft YaHei"/>
              </a:defRPr>
            </a:pPr>
            <a:r>
              <a:t>└────────┬───────────────────────────┘</a:t>
            </a:r>
          </a:p>
          <a:p>
            <a:pPr>
              <a:spcAft>
                <a:spcPts val="1800"/>
              </a:spcAft>
              <a:defRPr sz="1000" b="0">
                <a:solidFill>
                  <a:srgbClr val="FB923C"/>
                </a:solidFill>
                <a:latin typeface="Microsoft YaHei"/>
              </a:defRPr>
            </a:pPr>
            <a:r>
              <a:t>         │ UART/SPI (MAVLink v2)</a:t>
            </a:r>
          </a:p>
          <a:p>
            <a:pPr>
              <a:spcAft>
                <a:spcPts val="1800"/>
              </a:spcAft>
              <a:defRPr sz="1000" b="0">
                <a:solidFill>
                  <a:srgbClr val="FB923C"/>
                </a:solidFill>
                <a:latin typeface="Microsoft YaHei"/>
              </a:defRPr>
            </a:pPr>
            <a:r>
              <a:t>         ▼</a:t>
            </a:r>
          </a:p>
          <a:p>
            <a:pPr>
              <a:spcAft>
                <a:spcPts val="1800"/>
              </a:spcAft>
              <a:defRPr sz="1000" b="0">
                <a:solidFill>
                  <a:srgbClr val="FB7185"/>
                </a:solidFill>
                <a:latin typeface="Microsoft YaHei"/>
              </a:defRPr>
            </a:pPr>
            <a:r>
              <a:t>┌─ PX4 FMU (STM32H7) ────────────┐</a:t>
            </a:r>
          </a:p>
          <a:p>
            <a:pPr>
              <a:spcAft>
                <a:spcPts val="1800"/>
              </a:spcAft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│  EKF2: 融合 IMU+GPS+视觉位姿    │</a:t>
            </a:r>
          </a:p>
          <a:p>
            <a:pPr>
              <a:spcAft>
                <a:spcPts val="1800"/>
              </a:spcAft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│  控制器: PID 位置/速度/姿态      │</a:t>
            </a:r>
          </a:p>
          <a:p>
            <a:pPr>
              <a:spcAft>
                <a:spcPts val="1800"/>
              </a:spcAft>
              <a:defRPr sz="1000" b="0">
                <a:solidFill>
                  <a:srgbClr val="94A3B8"/>
                </a:solidFill>
                <a:latin typeface="Microsoft YaHei"/>
              </a:defRPr>
            </a:pPr>
            <a:r>
              <a:t>│  混控器 → PWM → 电机             │</a:t>
            </a:r>
          </a:p>
          <a:p>
            <a:pPr>
              <a:spcAft>
                <a:spcPts val="1800"/>
              </a:spcAft>
              <a:defRPr sz="1000" b="0">
                <a:solidFill>
                  <a:srgbClr val="FB7185"/>
                </a:solidFill>
                <a:latin typeface="Microsoft YaHei"/>
              </a:defRPr>
            </a:pPr>
            <a:r>
              <a:t>└──────────────────────────────────┘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828800"/>
            <a:ext cx="5029200" cy="182880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FB71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355080" y="1938528"/>
            <a:ext cx="365760" cy="381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21031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2E8F0"/>
                </a:solidFill>
                <a:latin typeface="Microsoft YaHei"/>
              </a:defRPr>
            </a:pPr>
            <a:r>
              <a:t>EKF 多传感器融合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450592"/>
            <a:ext cx="4663440" cy="1115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状态向量: [位置, 速度, 姿态, IMU bias, 风速]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观测: GPS(5Hz) + IMU(1kHz) + 视觉位姿(30Hz)</a:t>
            </a:r>
          </a:p>
          <a:p>
            <a:pPr>
              <a:spcAft>
                <a:spcPts val="1800"/>
              </a:spcAft>
              <a:defRPr sz="1100" b="0">
                <a:solidFill>
                  <a:srgbClr val="34D399"/>
                </a:solidFill>
                <a:latin typeface="Microsoft YaHei"/>
              </a:defRPr>
            </a:pPr>
            <a:r>
              <a:t>AI 检测结果 → 目标世界坐标 → 避障路径规划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3931920"/>
            <a:ext cx="5029200" cy="2011680"/>
          </a:xfrm>
          <a:prstGeom prst="roundRect">
            <a:avLst/>
          </a:prstGeom>
          <a:solidFill>
            <a:srgbClr val="0F172A"/>
          </a:solidFill>
          <a:ln w="1905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355080" y="4041648"/>
            <a:ext cx="365760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420624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E2E8F0"/>
                </a:solidFill>
                <a:latin typeface="Microsoft YaHei"/>
              </a:defRPr>
            </a:pPr>
            <a:r>
              <a:t>MAVLink 关键消息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4553712"/>
            <a:ext cx="4663440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HEARTBEAT (#0)      — 心跳 · 1Hz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GLOBAL_POSITION (#33) — GPS 全局位置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ATTITUDE (#30)      — 姿态四元数</a:t>
            </a:r>
          </a:p>
          <a:p>
            <a:pPr>
              <a:spcAft>
                <a:spcPts val="1800"/>
              </a:spcAft>
              <a:defRPr sz="1100" b="0">
                <a:solidFill>
                  <a:srgbClr val="34D399"/>
                </a:solidFill>
                <a:latin typeface="Microsoft YaHei"/>
              </a:defRPr>
            </a:pPr>
            <a:r>
              <a:t>OBSTACLE_DISTANCE (#330) — 避障距离</a:t>
            </a:r>
          </a:p>
          <a:p>
            <a:pPr>
              <a:spcAft>
                <a:spcPts val="18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DEBUG_VECT (#73)    — 自定义检测结果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4652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9/12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