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E3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37160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200" b="1">
                <a:solidFill>
                  <a:srgbClr val="E2E8F0"/>
                </a:solidFill>
                <a:latin typeface="Microsoft YaHei"/>
              </a:defRPr>
            </a:pPr>
            <a:r>
              <a:t>无人机系统组成与飞行原理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01168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38BDF8"/>
                </a:solidFill>
                <a:latin typeface="Microsoft YaHei"/>
              </a:defRPr>
            </a:pPr>
            <a:r>
              <a:t>Unmanned Aerial Vehicle  ·  Systems &amp; Flight Principles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651760"/>
            <a:ext cx="2286000" cy="508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3200400"/>
            <a:ext cx="7315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 b="0">
                <a:solidFill>
                  <a:srgbClr val="94A3B8"/>
                </a:solidFill>
                <a:latin typeface="Microsoft YaHei"/>
              </a:defRPr>
            </a:pPr>
            <a:r>
              <a:t>低空智能数据技术教研室  ·  无人机应用技术专业</a:t>
            </a:r>
          </a:p>
          <a:p>
            <a:pPr>
              <a:spcAft>
                <a:spcPts val="600"/>
              </a:spcAft>
              <a:defRPr sz="800" b="0">
                <a:solidFill>
                  <a:srgbClr val="94A3B8"/>
                </a:solidFill>
                <a:latin typeface="Microsoft YaHei"/>
              </a:defRPr>
            </a:pPr>
          </a:p>
          <a:p>
            <a:pPr>
              <a:spcAft>
                <a:spcPts val="600"/>
              </a:spcAft>
              <a:defRPr sz="1200" b="0">
                <a:solidFill>
                  <a:srgbClr val="64748B"/>
                </a:solidFill>
                <a:latin typeface="Microsoft YaHei"/>
              </a:defRPr>
            </a:pPr>
            <a:r>
              <a:t>涵盖：系统组成 · 飞行控制 · 动力系统 · 传感器导航 · 通信链路 · 法规安全</a:t>
            </a:r>
          </a:p>
          <a:p>
            <a:pPr>
              <a:spcAft>
                <a:spcPts val="600"/>
              </a:spcAft>
              <a:defRPr sz="1100" b="0">
                <a:solidFill>
                  <a:srgbClr val="64748B"/>
                </a:solidFill>
                <a:latin typeface="Microsoft YaHei"/>
              </a:defRPr>
            </a:pPr>
            <a:r>
              <a:t>配套 Excalidraw 工程图可编辑 · 图1-3 附在课件目录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412480" y="4754880"/>
            <a:ext cx="3017520" cy="137160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595360" y="4846320"/>
            <a:ext cx="2743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适用于</a:t>
            </a:r>
          </a:p>
          <a:p>
            <a:pPr>
              <a:spcAft>
                <a:spcPts val="600"/>
              </a:spcAft>
              <a:defRPr sz="1400" b="1">
                <a:solidFill>
                  <a:srgbClr val="38BDF8"/>
                </a:solidFill>
                <a:latin typeface="Microsoft YaHei"/>
              </a:defRPr>
            </a:pPr>
            <a:r>
              <a:t>无人机应用技术</a:t>
            </a:r>
          </a:p>
          <a:p>
            <a:pPr>
              <a:spcAft>
                <a:spcPts val="600"/>
              </a:spcAft>
              <a:defRPr sz="1400" b="1">
                <a:solidFill>
                  <a:srgbClr val="38BDF8"/>
                </a:solidFill>
                <a:latin typeface="Microsoft YaHei"/>
              </a:defRPr>
            </a:pPr>
            <a:r>
              <a:t>嵌入式系统基础</a:t>
            </a:r>
          </a:p>
          <a:p>
            <a:pPr>
              <a:spcAft>
                <a:spcPts val="600"/>
              </a:spcAft>
              <a:defRPr sz="1400" b="1">
                <a:solidFill>
                  <a:srgbClr val="38BDF8"/>
                </a:solidFill>
                <a:latin typeface="Microsoft YaHei"/>
              </a:defRPr>
            </a:pPr>
            <a:r>
              <a:t>低空智能数据概论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1/12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E3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11480"/>
            <a:ext cx="457200" cy="508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0292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E2E8F0"/>
                </a:solidFill>
                <a:latin typeface="Microsoft YaHei"/>
              </a:defRPr>
            </a:pPr>
            <a:r>
              <a:t>任务载荷与应用场景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5156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Payload &amp; Applications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1645920"/>
            <a:ext cx="3657600" cy="219456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75488" y="1737360"/>
            <a:ext cx="320040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1828800"/>
            <a:ext cx="3383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📸 航拍摄影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2148840"/>
            <a:ext cx="3383280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三轴云台 + 4K 相机</a:t>
            </a:r>
            <a:br/>
            <a:r>
              <a:t>影视/婚庆/宣传</a:t>
            </a:r>
            <a:br/>
            <a:r>
              <a:t>大疆 Mavic 系列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06240" y="1645920"/>
            <a:ext cx="3657600" cy="219456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15968" y="1737360"/>
            <a:ext cx="320040" cy="381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343400" y="1828800"/>
            <a:ext cx="3383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🗺️ 测绘建模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2148840"/>
            <a:ext cx="3383280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RTK + 倾斜摄影</a:t>
            </a:r>
            <a:br/>
            <a:r>
              <a:t>正射影像/三维模型</a:t>
            </a:r>
            <a:br/>
            <a:r>
              <a:t>大疆 M300 + P1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20" y="1645920"/>
            <a:ext cx="3657600" cy="219456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156448" y="1737360"/>
            <a:ext cx="320040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183880" y="1828800"/>
            <a:ext cx="3383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🌾 农业植保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83880" y="2148840"/>
            <a:ext cx="3383280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喷洒/播撒系统</a:t>
            </a:r>
            <a:br/>
            <a:r>
              <a:t>20L 药箱 + 离心喷头</a:t>
            </a:r>
            <a:br/>
            <a:r>
              <a:t>大疆 T50/T60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65760" y="4114800"/>
            <a:ext cx="3657600" cy="219456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475488" y="4206240"/>
            <a:ext cx="320040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" y="4297680"/>
            <a:ext cx="3383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⚡ 电力巡检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4617720"/>
            <a:ext cx="3383280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可见光+红外双光</a:t>
            </a:r>
            <a:br/>
            <a:r>
              <a:t>绝缘子/线路缺陷</a:t>
            </a:r>
            <a:br/>
            <a:r>
              <a:t>自动航线规划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206240" y="4114800"/>
            <a:ext cx="3657600" cy="219456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315968" y="4206240"/>
            <a:ext cx="320040" cy="381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343400" y="4297680"/>
            <a:ext cx="3383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📦 物流配送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43400" y="4617720"/>
            <a:ext cx="3383280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抛投/降落投放</a:t>
            </a:r>
            <a:br/>
            <a:r>
              <a:t>城市/山区末端配送</a:t>
            </a:r>
            <a:br/>
            <a:r>
              <a:t>美团/顺丰无人机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046720" y="4114800"/>
            <a:ext cx="3657600" cy="219456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156448" y="4206240"/>
            <a:ext cx="320040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183880" y="4297680"/>
            <a:ext cx="33832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🚨 应急救援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183880" y="4617720"/>
            <a:ext cx="3383280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喊话器/探照灯</a:t>
            </a:r>
            <a:br/>
            <a:r>
              <a:t>热成像搜索/抛投</a:t>
            </a:r>
            <a:br/>
            <a:r>
              <a:t>灾害评估/通信中继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10/12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E3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11480"/>
            <a:ext cx="457200" cy="508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0292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E2E8F0"/>
                </a:solidFill>
                <a:latin typeface="Microsoft YaHei"/>
              </a:defRPr>
            </a:pPr>
            <a:r>
              <a:t>无人机法规与飞行安全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5156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适航管理 · 空域 · 执照 · 安全操作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1645920"/>
            <a:ext cx="2743200" cy="219456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75488" y="1737360"/>
            <a:ext cx="320040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18288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📜 法规体系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2148840"/>
            <a:ext cx="2468880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《无人驾驶航空器飞行管理暂行条例》2024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民航局《民用无人机驾驶员管理规定》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实名登记：UOM 平台 (uas.caac.gov.cn)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250g 以上需实名 · 4kg 以上需执照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645920"/>
            <a:ext cx="2743200" cy="219456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355848" y="1737360"/>
            <a:ext cx="320040" cy="381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383280" y="18288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🏢 空域管理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83280" y="2148840"/>
            <a:ext cx="2468880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管制空域：机场净空区/军事/边境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适飞空域：真高 120m 以下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临时禁飞：重大活动/灾害救援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NOTAM 航行通告查询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26480" y="1645920"/>
            <a:ext cx="2743200" cy="219456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36208" y="1737360"/>
            <a:ext cx="320040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63640" y="18288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📋 执照要求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63640" y="2148840"/>
            <a:ext cx="2468880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轻型 (4kg-) 无需执照，需培训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小型 (4-25kg) 需 CAAC 执照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培训：理论 + 实操 + 考试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分类：视距内/超视距/教员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006840" y="1645920"/>
            <a:ext cx="2743200" cy="219456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9116568" y="1737360"/>
            <a:ext cx="320040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0" y="18288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⚠️ 安全操作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0" y="2148840"/>
            <a:ext cx="2468880" cy="1691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飞行前检查：结构/电池/固件/GPS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远离人群/机场/高压线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禁止酒后飞行 · 禁止改装发射功率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购买第三者责任险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4114800"/>
            <a:ext cx="10972800" cy="201168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FB718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31520" y="4206240"/>
            <a:ext cx="105156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 b="1">
                <a:solidFill>
                  <a:srgbClr val="FB7185"/>
                </a:solidFill>
                <a:latin typeface="Microsoft YaHei"/>
              </a:defRPr>
            </a:pPr>
            <a:r>
              <a:t>🛑 飞行前必查清单</a:t>
            </a:r>
          </a:p>
          <a:p>
            <a:pPr>
              <a:spcAft>
                <a:spcPts val="600"/>
              </a:spcAft>
              <a:defRPr sz="600" b="0">
                <a:solidFill>
                  <a:srgbClr val="94A3B8"/>
                </a:solidFill>
                <a:latin typeface="Microsoft YaHei"/>
              </a:defRPr>
            </a:pPr>
          </a:p>
          <a:p>
            <a:pPr>
              <a:spcAft>
                <a:spcPts val="6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□ 电池满电、无鼓包、内阻正常    □ 螺旋桨无裂纹、安装方向正确    □ GPS 星数 &gt; 10 颗、HDOP &lt; 1.0</a:t>
            </a:r>
          </a:p>
          <a:p>
            <a:pPr>
              <a:spcAft>
                <a:spcPts val="6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□ 固件最新、参数已保存            □ 罗盘校准完成、无磁干扰           □ 返航高度设置 &gt; 周边最高障碍物</a:t>
            </a:r>
          </a:p>
          <a:p>
            <a:pPr>
              <a:spcAft>
                <a:spcPts val="6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□ 存储卡空间充足                  □ 空域/天气/NOTAM 无限制           □ 第三者责任险有效</a:t>
            </a:r>
          </a:p>
          <a:p>
            <a:pPr>
              <a:spcAft>
                <a:spcPts val="600"/>
              </a:spcAft>
              <a:defRPr sz="600" b="0">
                <a:solidFill>
                  <a:srgbClr val="94A3B8"/>
                </a:solidFill>
                <a:latin typeface="Microsoft YaHei"/>
              </a:defRPr>
            </a:pPr>
          </a:p>
          <a:p>
            <a:pPr>
              <a:spcAft>
                <a:spcPts val="600"/>
              </a:spcAft>
              <a:defRPr sz="1200" b="1">
                <a:solidFill>
                  <a:srgbClr val="34D399"/>
                </a:solidFill>
                <a:latin typeface="Microsoft YaHei"/>
              </a:defRPr>
            </a:pPr>
            <a:r>
              <a:t>应急程序：丢失信号 → 自动返航  |  低电量 → 一级报警返航 / 二级报警原地降落  |  姿态异常 → 切 Stabilize 模式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11/12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E3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64592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200" b="1">
                <a:solidFill>
                  <a:srgbClr val="E2E8F0"/>
                </a:solidFill>
                <a:latin typeface="Microsoft YaHei"/>
              </a:defRPr>
            </a:pPr>
            <a:r>
              <a:t>课程总结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38BDF8"/>
                </a:solidFill>
                <a:latin typeface="Microsoft YaHei"/>
              </a:defRPr>
            </a:pPr>
            <a:r>
              <a:t>无人机系统组成与飞行原理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2834640"/>
            <a:ext cx="2103120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3200400"/>
            <a:ext cx="502920" cy="50292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3218688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2E8F0"/>
                </a:solidFill>
                <a:latin typeface="Microsoft YaHei"/>
              </a:defRPr>
            </a:pPr>
            <a:r>
              <a:t>多旋翼 = 机架 + 飞控 + 动力 + 传感器 + 通信 + 载荷，六大子系统协同</a:t>
            </a:r>
          </a:p>
        </p:txBody>
      </p:sp>
      <p:sp>
        <p:nvSpPr>
          <p:cNvPr id="9" name="Oval 8"/>
          <p:cNvSpPr/>
          <p:nvPr/>
        </p:nvSpPr>
        <p:spPr>
          <a:xfrm>
            <a:off x="1371600" y="3611880"/>
            <a:ext cx="502920" cy="50292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11680" y="3630168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2E8F0"/>
                </a:solidFill>
                <a:latin typeface="Microsoft YaHei"/>
              </a:defRPr>
            </a:pPr>
            <a:r>
              <a:t>飞控核心 = 串级 PID (位置→速度→姿态) + EKF 多传感器融合</a:t>
            </a:r>
          </a:p>
        </p:txBody>
      </p:sp>
      <p:sp>
        <p:nvSpPr>
          <p:cNvPr id="11" name="Oval 10"/>
          <p:cNvSpPr/>
          <p:nvPr/>
        </p:nvSpPr>
        <p:spPr>
          <a:xfrm>
            <a:off x="1371600" y="4023360"/>
            <a:ext cx="502920" cy="50292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11680" y="4041648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2E8F0"/>
                </a:solidFill>
                <a:latin typeface="Microsoft YaHei"/>
              </a:defRPr>
            </a:pPr>
            <a:r>
              <a:t>四旋翼通过电机差速控制油门/横滚/俯仰/偏航，对角线反扭矩抵消</a:t>
            </a:r>
          </a:p>
        </p:txBody>
      </p:sp>
      <p:sp>
        <p:nvSpPr>
          <p:cNvPr id="13" name="Oval 12"/>
          <p:cNvSpPr/>
          <p:nvPr/>
        </p:nvSpPr>
        <p:spPr>
          <a:xfrm>
            <a:off x="1371600" y="4434840"/>
            <a:ext cx="502920" cy="50292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11680" y="4453128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2E8F0"/>
                </a:solidFill>
                <a:latin typeface="Microsoft YaHei"/>
              </a:defRPr>
            </a:pPr>
            <a:r>
              <a:t>动力匹配关键：电机 KV × 电压 ≈ 桨速，悬停油门 40-60% 最优</a:t>
            </a:r>
          </a:p>
        </p:txBody>
      </p:sp>
      <p:sp>
        <p:nvSpPr>
          <p:cNvPr id="15" name="Oval 14"/>
          <p:cNvSpPr/>
          <p:nvPr/>
        </p:nvSpPr>
        <p:spPr>
          <a:xfrm>
            <a:off x="1371600" y="4846320"/>
            <a:ext cx="502920" cy="50292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11680" y="4864608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2E8F0"/>
                </a:solidFill>
                <a:latin typeface="Microsoft YaHei"/>
              </a:defRPr>
            </a:pPr>
            <a:r>
              <a:t>通信三链路：2.4G 遥控 + 433/915M 数传 + 5.8G 图传，MAVLink 桥接</a:t>
            </a:r>
          </a:p>
        </p:txBody>
      </p:sp>
      <p:sp>
        <p:nvSpPr>
          <p:cNvPr id="17" name="Oval 16"/>
          <p:cNvSpPr/>
          <p:nvPr/>
        </p:nvSpPr>
        <p:spPr>
          <a:xfrm>
            <a:off x="1371600" y="5257800"/>
            <a:ext cx="502920" cy="50292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11680" y="5276088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E2E8F0"/>
                </a:solidFill>
                <a:latin typeface="Microsoft YaHei"/>
              </a:defRPr>
            </a:pPr>
            <a:r>
              <a:t>法规底线：250g 实名 · 4kg 执照 · 120m 适飞 · 飞行前必检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585216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38BDF8"/>
                </a:solidFill>
                <a:latin typeface="Microsoft YaHei"/>
              </a:defRPr>
            </a:pPr>
            <a:r>
              <a:t>Q &amp; 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" y="6309360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64748B"/>
                </a:solidFill>
                <a:latin typeface="Microsoft YaHei"/>
              </a:defRPr>
            </a:pPr>
            <a:r>
              <a:t>低空智能数据技术教研室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12/12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E3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11480"/>
            <a:ext cx="457200" cy="508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0292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E2E8F0"/>
                </a:solidFill>
                <a:latin typeface="Microsoft YaHei"/>
              </a:defRPr>
            </a:pPr>
            <a:r>
              <a:t>课程目录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5156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COURSE OUTLINE</a:t>
            </a:r>
          </a:p>
        </p:txBody>
      </p:sp>
      <p:sp>
        <p:nvSpPr>
          <p:cNvPr id="5" name="Oval 4"/>
          <p:cNvSpPr/>
          <p:nvPr/>
        </p:nvSpPr>
        <p:spPr>
          <a:xfrm>
            <a:off x="731520" y="1645920"/>
            <a:ext cx="502920" cy="50292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1664208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无人机定义与分类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1965960"/>
            <a:ext cx="4114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多旋翼/固定翼/直升机/复合翼</a:t>
            </a:r>
          </a:p>
        </p:txBody>
      </p:sp>
      <p:sp>
        <p:nvSpPr>
          <p:cNvPr id="8" name="Oval 7"/>
          <p:cNvSpPr/>
          <p:nvPr/>
        </p:nvSpPr>
        <p:spPr>
          <a:xfrm>
            <a:off x="6400800" y="1645920"/>
            <a:ext cx="502920" cy="50292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0880" y="1664208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多旋翼系统总体架构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0880" y="1965960"/>
            <a:ext cx="4114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机身 · 飞控 · 动力 · 传感器 · 载荷</a:t>
            </a:r>
          </a:p>
        </p:txBody>
      </p:sp>
      <p:sp>
        <p:nvSpPr>
          <p:cNvPr id="11" name="Oval 10"/>
          <p:cNvSpPr/>
          <p:nvPr/>
        </p:nvSpPr>
        <p:spPr>
          <a:xfrm>
            <a:off x="731520" y="2560320"/>
            <a:ext cx="502920" cy="50292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578608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飞行控制系统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71600" y="2880360"/>
            <a:ext cx="4114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闭环控制 · PID · 串级 · EKF 状态估计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0" y="2560320"/>
            <a:ext cx="502920" cy="50292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40880" y="2578608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飞行原理：四旋翼姿态控制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40880" y="2880360"/>
            <a:ext cx="4114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油门/横滚/俯仰/偏航 · 反扭矩</a:t>
            </a:r>
          </a:p>
        </p:txBody>
      </p:sp>
      <p:sp>
        <p:nvSpPr>
          <p:cNvPr id="17" name="Oval 16"/>
          <p:cNvSpPr/>
          <p:nvPr/>
        </p:nvSpPr>
        <p:spPr>
          <a:xfrm>
            <a:off x="731520" y="3474720"/>
            <a:ext cx="502920" cy="50292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1600" y="3493008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动力系统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71600" y="3794760"/>
            <a:ext cx="4114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无刷电机 · ESC · 锂电池 · 螺旋桨匹配</a:t>
            </a:r>
          </a:p>
        </p:txBody>
      </p:sp>
      <p:sp>
        <p:nvSpPr>
          <p:cNvPr id="20" name="Oval 19"/>
          <p:cNvSpPr/>
          <p:nvPr/>
        </p:nvSpPr>
        <p:spPr>
          <a:xfrm>
            <a:off x="6400800" y="3474720"/>
            <a:ext cx="502920" cy="50292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06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40880" y="3493008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传感器与导航系统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40880" y="3794760"/>
            <a:ext cx="4114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IMU · GPS · 气压计 · 光流 · RTK</a:t>
            </a:r>
          </a:p>
        </p:txBody>
      </p:sp>
      <p:sp>
        <p:nvSpPr>
          <p:cNvPr id="23" name="Oval 22"/>
          <p:cNvSpPr/>
          <p:nvPr/>
        </p:nvSpPr>
        <p:spPr>
          <a:xfrm>
            <a:off x="731520" y="4389120"/>
            <a:ext cx="502920" cy="50292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07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71600" y="4407408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通信与数据链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71600" y="4709160"/>
            <a:ext cx="4114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遥控 2.4G · 数传 433/915M · 图传 5.8G</a:t>
            </a:r>
          </a:p>
        </p:txBody>
      </p:sp>
      <p:sp>
        <p:nvSpPr>
          <p:cNvPr id="26" name="Oval 25"/>
          <p:cNvSpPr/>
          <p:nvPr/>
        </p:nvSpPr>
        <p:spPr>
          <a:xfrm>
            <a:off x="6400800" y="4389120"/>
            <a:ext cx="502920" cy="50292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08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40880" y="4407408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任务载荷与应用场景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40880" y="4709160"/>
            <a:ext cx="4114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航拍 · 测绘 · 植保 · 巡检 · 物流</a:t>
            </a:r>
          </a:p>
        </p:txBody>
      </p:sp>
      <p:sp>
        <p:nvSpPr>
          <p:cNvPr id="29" name="Oval 28"/>
          <p:cNvSpPr/>
          <p:nvPr/>
        </p:nvSpPr>
        <p:spPr>
          <a:xfrm>
            <a:off x="731520" y="5303520"/>
            <a:ext cx="502920" cy="502920"/>
          </a:xfrm>
          <a:prstGeom prst="ellipse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09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71600" y="5321808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无人机法规与飞行安全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371600" y="5623560"/>
            <a:ext cx="4114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适航 · 空域 · 执照 · 应急处置</a:t>
            </a:r>
          </a:p>
        </p:txBody>
      </p:sp>
      <p:sp>
        <p:nvSpPr>
          <p:cNvPr id="32" name="Oval 31"/>
          <p:cNvSpPr/>
          <p:nvPr/>
        </p:nvSpPr>
        <p:spPr>
          <a:xfrm>
            <a:off x="6400800" y="5303520"/>
            <a:ext cx="502920" cy="502920"/>
          </a:xfrm>
          <a:prstGeom prst="ellipse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10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040880" y="5321808"/>
            <a:ext cx="4114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E2E8F0"/>
                </a:solidFill>
                <a:latin typeface="Microsoft YaHei"/>
              </a:defRPr>
            </a:pPr>
            <a:r>
              <a:t>总结与展望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040880" y="5623560"/>
            <a:ext cx="41148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技术趋势 · 行业前景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2/12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E3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11480"/>
            <a:ext cx="457200" cy="508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0292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E2E8F0"/>
                </a:solidFill>
                <a:latin typeface="Microsoft YaHei"/>
              </a:defRPr>
            </a:pPr>
            <a:r>
              <a:t>无人机定义与分类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5156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UAV Definition &amp; Classification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45920"/>
            <a:ext cx="5303520" cy="137160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58368" y="1737360"/>
            <a:ext cx="320040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E2E8F0"/>
                </a:solidFill>
                <a:latin typeface="Microsoft YaHei"/>
              </a:defRPr>
            </a:pPr>
            <a:r>
              <a:t>什么是无人机？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194560"/>
            <a:ext cx="5029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UAV = Unmanned Aerial Vehicle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不载人、可重复使用的航空器，通过无线电遥控或自主程序控制飞行</a:t>
            </a:r>
          </a:p>
          <a:p>
            <a:pPr>
              <a:spcAft>
                <a:spcPts val="600"/>
              </a:spcAft>
              <a:defRPr sz="1100" b="0">
                <a:solidFill>
                  <a:srgbClr val="64748B"/>
                </a:solidFill>
                <a:latin typeface="Microsoft YaHei"/>
              </a:defRPr>
            </a:pPr>
            <a:r>
              <a:t>UAS = UAV + 地面控制站 + 通信链路（完整系统）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291840"/>
            <a:ext cx="2651760" cy="201168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58368" y="3383280"/>
            <a:ext cx="320040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347472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🛸 多旋翼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3794760"/>
            <a:ext cx="237744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4/6/8 旋翼</a:t>
            </a:r>
            <a:br/>
            <a:r>
              <a:t>垂直起降 · 悬停</a:t>
            </a:r>
            <a:br/>
            <a:r>
              <a:t>航拍 · 巡检 · 植保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83280" y="3291840"/>
            <a:ext cx="2651760" cy="201168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3493008" y="3383280"/>
            <a:ext cx="320040" cy="381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520440" y="347472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✈️ 固定翼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20440" y="3794760"/>
            <a:ext cx="237744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机翼升力飞行</a:t>
            </a:r>
            <a:br/>
            <a:r>
              <a:t>航时长 · 速度快</a:t>
            </a:r>
            <a:br/>
            <a:r>
              <a:t>测绘 · 侦察 · 物流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3291840"/>
            <a:ext cx="2651760" cy="201168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327648" y="3383280"/>
            <a:ext cx="320040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55080" y="347472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🚁 直升机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55080" y="3794760"/>
            <a:ext cx="237744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单旋翼 + 尾桨</a:t>
            </a:r>
            <a:br/>
            <a:r>
              <a:t>垂直起降 · 载荷大</a:t>
            </a:r>
            <a:br/>
            <a:r>
              <a:t>植保 · 救援 · 军用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052560" y="3291840"/>
            <a:ext cx="2651760" cy="201168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162288" y="3383280"/>
            <a:ext cx="320040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189720" y="347472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🔁 复合翼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89720" y="3794760"/>
            <a:ext cx="237744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旋翼起降 + 固定翼巡航</a:t>
            </a:r>
            <a:br/>
            <a:r>
              <a:t>兼顾 VTOL 与航程</a:t>
            </a:r>
            <a:br/>
            <a:r>
              <a:t>大面积测绘 · 物流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557784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100" b="0">
                <a:solidFill>
                  <a:srgbClr val="64748B"/>
                </a:solidFill>
                <a:latin typeface="Microsoft YaHei"/>
              </a:defRPr>
            </a:pPr>
            <a:r>
              <a:t>按重量分级：微型 (&lt;250g) · 轻型 (250g-4kg) · 小型 (4-25kg) · 中型 (25-150kg) · 大型 (&gt;150kg)</a:t>
            </a:r>
          </a:p>
          <a:p>
            <a:pPr>
              <a:spcAft>
                <a:spcPts val="600"/>
              </a:spcAft>
              <a:defRPr sz="1100" b="0">
                <a:solidFill>
                  <a:srgbClr val="64748B"/>
                </a:solidFill>
                <a:latin typeface="Microsoft YaHei"/>
              </a:defRPr>
            </a:pPr>
            <a:r>
              <a:t>按用途分类：消费级 · 工业级 · 军用级  |  我国无人机保有量超 200 万架，应用覆盖 70+ 行业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3/12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E3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11480"/>
            <a:ext cx="457200" cy="508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0292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E2E8F0"/>
                </a:solidFill>
                <a:latin typeface="Microsoft YaHei"/>
              </a:defRPr>
            </a:pPr>
            <a:r>
              <a:t>多旋翼系统总体架构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5156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参见 Excalidraw 图1：无人机系统组成.excalidraw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45920"/>
            <a:ext cx="3474720" cy="201168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58368" y="1737360"/>
            <a:ext cx="320040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828800"/>
            <a:ext cx="3108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E2E8F0"/>
                </a:solidFill>
                <a:latin typeface="Microsoft YaHei"/>
              </a:defRPr>
            </a:pPr>
            <a:r>
              <a:t>机架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286000"/>
            <a:ext cx="31089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碳纤维/铝合金</a:t>
            </a:r>
            <a:br/>
            <a:r>
              <a:t>机臂 + 中心板</a:t>
            </a:r>
            <a:br/>
            <a:r>
              <a:t>起落架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97679" y="1645920"/>
            <a:ext cx="3474720" cy="201168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407407" y="1737360"/>
            <a:ext cx="320040" cy="381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80559" y="1828800"/>
            <a:ext cx="3108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E2E8F0"/>
                </a:solidFill>
                <a:latin typeface="Microsoft YaHei"/>
              </a:defRPr>
            </a:pPr>
            <a:r>
              <a:t>飞控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80559" y="2286000"/>
            <a:ext cx="31089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STM32H7/A9 主控</a:t>
            </a:r>
            <a:br/>
            <a:r>
              <a:t>IMU + 气压计</a:t>
            </a:r>
            <a:br/>
            <a:r>
              <a:t>PX4 / ArduPilot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19" y="1645920"/>
            <a:ext cx="3474720" cy="201168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156447" y="1737360"/>
            <a:ext cx="320040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599" y="1828800"/>
            <a:ext cx="3108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E2E8F0"/>
                </a:solidFill>
                <a:latin typeface="Microsoft YaHei"/>
              </a:defRPr>
            </a:pPr>
            <a:r>
              <a:t>动力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599" y="2286000"/>
            <a:ext cx="31089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无刷电机 + ESC</a:t>
            </a:r>
            <a:br/>
            <a:r>
              <a:t>锂电池 3S-6S</a:t>
            </a:r>
            <a:br/>
            <a:r>
              <a:t>碳纤维螺旋桨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3931920"/>
            <a:ext cx="3474720" cy="201168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58368" y="4023360"/>
            <a:ext cx="320040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4114800"/>
            <a:ext cx="3108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E2E8F0"/>
                </a:solidFill>
                <a:latin typeface="Microsoft YaHei"/>
              </a:defRPr>
            </a:pPr>
            <a:r>
              <a:t>传感器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4572000"/>
            <a:ext cx="31089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GPS/RTK 定位</a:t>
            </a:r>
            <a:br/>
            <a:r>
              <a:t>光流/超声波定高</a:t>
            </a:r>
            <a:br/>
            <a:r>
              <a:t>视觉避障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297679" y="3931920"/>
            <a:ext cx="3474720" cy="201168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407407" y="4023360"/>
            <a:ext cx="320040" cy="381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480559" y="4114800"/>
            <a:ext cx="3108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E2E8F0"/>
                </a:solidFill>
                <a:latin typeface="Microsoft YaHei"/>
              </a:defRPr>
            </a:pPr>
            <a:r>
              <a:t>通信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480559" y="4572000"/>
            <a:ext cx="31089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遥控 2.4GHz</a:t>
            </a:r>
            <a:br/>
            <a:r>
              <a:t>数传 433/915MHz</a:t>
            </a:r>
            <a:br/>
            <a:r>
              <a:t>图传 5.8GHz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046719" y="3931920"/>
            <a:ext cx="3474720" cy="201168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156447" y="4023360"/>
            <a:ext cx="320040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229599" y="4114800"/>
            <a:ext cx="3108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E2E8F0"/>
                </a:solidFill>
                <a:latin typeface="Microsoft YaHei"/>
              </a:defRPr>
            </a:pPr>
            <a:r>
              <a:t>载荷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599" y="4572000"/>
            <a:ext cx="31089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云台相机 · 喷洒</a:t>
            </a:r>
            <a:br/>
            <a:r>
              <a:t>LiDAR · 喊话器</a:t>
            </a:r>
            <a:br/>
            <a:r>
              <a:t>抛投装置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💡 双击 图1-无人机系统组成.excalidraw 可在 excalidraw.com 中打开编辑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4/12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E3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11480"/>
            <a:ext cx="457200" cy="508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0292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E2E8F0"/>
                </a:solidFill>
                <a:latin typeface="Microsoft YaHei"/>
              </a:defRPr>
            </a:pPr>
            <a:r>
              <a:t>飞行控制系统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5156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参见 Excalidraw 图2 · 闭环控制 + PID + EKF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45920"/>
            <a:ext cx="5303520" cy="210312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58368" y="1737360"/>
            <a:ext cx="320040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PID 控制器 — 串级结构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148840"/>
            <a:ext cx="5029200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P (比例):  误差 × Kp → 快速响应，过大则震荡</a:t>
            </a:r>
          </a:p>
          <a:p>
            <a:pPr>
              <a:spcAft>
                <a:spcPts val="6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I  (积分):  累计误差 × Ki → 消除稳态误差</a:t>
            </a:r>
          </a:p>
          <a:p>
            <a:pPr>
              <a:spcAft>
                <a:spcPts val="6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D (微分):  误差变化率 × Kd → 抑制超调，抗噪声弱</a:t>
            </a:r>
          </a:p>
          <a:p>
            <a:pPr>
              <a:spcAft>
                <a:spcPts val="600"/>
              </a:spcAft>
              <a:defRPr sz="600" b="0">
                <a:solidFill>
                  <a:srgbClr val="94A3B8"/>
                </a:solidFill>
                <a:latin typeface="Microsoft YaHei"/>
              </a:defRPr>
            </a:pPr>
          </a:p>
          <a:p>
            <a:pPr>
              <a:spcAft>
                <a:spcPts val="600"/>
              </a:spcAft>
              <a:defRPr sz="1300" b="1">
                <a:solidFill>
                  <a:srgbClr val="38BDF8"/>
                </a:solidFill>
                <a:latin typeface="Microsoft YaHei"/>
              </a:defRPr>
            </a:pPr>
            <a:r>
              <a:t>串级 PID:  位置环 (50Hz) → 速度环 (200Hz) → 姿态环 (400Hz)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645920"/>
            <a:ext cx="5303520" cy="210312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327648" y="1737360"/>
            <a:ext cx="320040" cy="381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55080" y="182880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EKF 扩展卡尔曼滤波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5080" y="2148840"/>
            <a:ext cx="5029200" cy="1600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状态向量: [位置 xyz, 速度 v, 姿态四元数 q, IMU bias]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预测步骤: IMU (1kHz) → 积分加速度/角速度 → 先验估计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更新步骤: GPS (5Hz) + 气压计 + 磁力计 → 校正估计</a:t>
            </a:r>
          </a:p>
          <a:p>
            <a:pPr>
              <a:spcAft>
                <a:spcPts val="600"/>
              </a:spcAft>
              <a:defRPr sz="600" b="0">
                <a:solidFill>
                  <a:srgbClr val="94A3B8"/>
                </a:solidFill>
                <a:latin typeface="Microsoft YaHei"/>
              </a:defRPr>
            </a:pPr>
          </a:p>
          <a:p>
            <a:pPr>
              <a:spcAft>
                <a:spcPts val="600"/>
              </a:spcAft>
              <a:defRPr sz="1300" b="1">
                <a:solidFill>
                  <a:srgbClr val="F59E0B"/>
                </a:solidFill>
                <a:latin typeface="Microsoft YaHei"/>
              </a:defRPr>
            </a:pPr>
            <a:r>
              <a:t>关键: 处理非线性模型 · 协方差矩阵 P 表示不确定性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65760" y="4114800"/>
            <a:ext cx="1463040" cy="502920"/>
          </a:xfrm>
          <a:prstGeom prst="roundRect">
            <a:avLst/>
          </a:prstGeom>
          <a:solidFill>
            <a:srgbClr val="38BDF8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11480" y="4187952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0B1E36"/>
                </a:solidFill>
                <a:latin typeface="Microsoft YaHei"/>
              </a:defRPr>
            </a:pPr>
            <a:r>
              <a:t>期望位姿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83080" y="4206240"/>
            <a:ext cx="228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38BDF8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011680" y="4114800"/>
            <a:ext cx="1463040" cy="502920"/>
          </a:xfrm>
          <a:prstGeom prst="round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057400" y="4187952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0B1E36"/>
                </a:solidFill>
                <a:latin typeface="Microsoft YaHei"/>
              </a:defRPr>
            </a:pPr>
            <a:r>
              <a:t>∑ 误差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29000" y="4206240"/>
            <a:ext cx="228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38BDF8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657600" y="4114800"/>
            <a:ext cx="1463040" cy="502920"/>
          </a:xfrm>
          <a:prstGeom prst="roundRect">
            <a:avLst/>
          </a:prstGeom>
          <a:solidFill>
            <a:srgbClr val="38BDF8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703320" y="4187952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0B1E36"/>
                </a:solidFill>
                <a:latin typeface="Microsoft YaHei"/>
              </a:defRPr>
            </a:pPr>
            <a:r>
              <a:t>PID 控制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74920" y="4206240"/>
            <a:ext cx="228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38BDF8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303520" y="4114800"/>
            <a:ext cx="1463040" cy="502920"/>
          </a:xfrm>
          <a:prstGeom prst="roundRect">
            <a:avLst/>
          </a:prstGeom>
          <a:solidFill>
            <a:srgbClr val="F59E0B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349240" y="4187952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0B1E36"/>
                </a:solidFill>
                <a:latin typeface="Microsoft YaHei"/>
              </a:defRPr>
            </a:pPr>
            <a:r>
              <a:t>混控器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20840" y="4206240"/>
            <a:ext cx="228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38BDF8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949440" y="4114800"/>
            <a:ext cx="1463040" cy="502920"/>
          </a:xfrm>
          <a:prstGeom prst="roundRect">
            <a:avLst/>
          </a:prstGeom>
          <a:solidFill>
            <a:srgbClr val="34D399"/>
          </a:solidFill>
          <a:ln w="1270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995160" y="4187952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0B1E36"/>
                </a:solidFill>
                <a:latin typeface="Microsoft YaHei"/>
              </a:defRPr>
            </a:pPr>
            <a:r>
              <a:t>电机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66760" y="4206240"/>
            <a:ext cx="228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38BDF8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595360" y="4114800"/>
            <a:ext cx="1463040" cy="502920"/>
          </a:xfrm>
          <a:prstGeom prst="roundRect">
            <a:avLst/>
          </a:prstGeom>
          <a:solidFill>
            <a:srgbClr val="38BDF8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641080" y="4187952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0B1E36"/>
                </a:solidFill>
                <a:latin typeface="Microsoft YaHei"/>
              </a:defRPr>
            </a:pPr>
            <a:r>
              <a:t>机体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012680" y="4206240"/>
            <a:ext cx="228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38BDF8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10241280" y="4114800"/>
            <a:ext cx="1463040" cy="502920"/>
          </a:xfrm>
          <a:prstGeom prst="roundRect">
            <a:avLst/>
          </a:prstGeom>
          <a:solidFill>
            <a:srgbClr val="34D399"/>
          </a:solidFill>
          <a:ln w="1270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0287000" y="4187952"/>
            <a:ext cx="1371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0B1E36"/>
                </a:solidFill>
                <a:latin typeface="Microsoft YaHei"/>
              </a:defRPr>
            </a:pPr>
            <a:r>
              <a:t>传感器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💡 双击 图2-飞控闭环控制.excalidraw 在 excalidraw.com 打开完整框图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5/12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E3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11480"/>
            <a:ext cx="457200" cy="508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0292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E2E8F0"/>
                </a:solidFill>
                <a:latin typeface="Microsoft YaHei"/>
              </a:defRPr>
            </a:pPr>
            <a:r>
              <a:t>飞行原理：四旋翼姿态控制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5156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参见 Excalidraw 图3 · X型布局 · 反扭矩平衡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1645920"/>
            <a:ext cx="2743200" cy="164592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75488" y="1737360"/>
            <a:ext cx="320040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18288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⬆ 油门 Throttle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2148840"/>
            <a:ext cx="246888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M1~M4 同时增减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控制升降 → 高度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645920"/>
            <a:ext cx="2743200" cy="164592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355848" y="1737360"/>
            <a:ext cx="320040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383280" y="18288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↔ 横滚 Roll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83280" y="2148840"/>
            <a:ext cx="246888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M2↑ M4↓ (或相反)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左右倾斜 → 侧飞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26480" y="1645920"/>
            <a:ext cx="2743200" cy="164592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36208" y="1737360"/>
            <a:ext cx="320040" cy="381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63640" y="18288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↕ 俯仰 Pitch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63640" y="2148840"/>
            <a:ext cx="246888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M1↑ M3↓ (或相反)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前后倾斜 → 前进/后退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006840" y="1645920"/>
            <a:ext cx="2743200" cy="164592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9116568" y="1737360"/>
            <a:ext cx="320040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0" y="18288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🔄 偏航 Yaw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0" y="2148840"/>
            <a:ext cx="246888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M2+M4↑ M1+M3↓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反扭矩差 → 旋转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3566160"/>
            <a:ext cx="5303520" cy="109728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31520" y="3657600"/>
            <a:ext cx="49377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 b="1">
                <a:solidFill>
                  <a:srgbClr val="38BDF8"/>
                </a:solidFill>
                <a:latin typeface="Microsoft YaHei"/>
              </a:defRPr>
            </a:pPr>
            <a:r>
              <a:t>核心公式</a:t>
            </a:r>
          </a:p>
          <a:p>
            <a:pPr>
              <a:spcAft>
                <a:spcPts val="600"/>
              </a:spcAft>
              <a:defRPr sz="1600" b="1">
                <a:solidFill>
                  <a:srgbClr val="E2E8F0"/>
                </a:solidFill>
                <a:latin typeface="Microsoft YaHei"/>
              </a:defRPr>
            </a:pPr>
            <a:r>
              <a:t>升力:  T = k_T · ω²        力矩:  M = k_M · ω²</a:t>
            </a:r>
          </a:p>
          <a:p>
            <a:pPr>
              <a:spcAft>
                <a:spcPts val="600"/>
              </a:spcAft>
              <a:defRPr sz="1100" b="0">
                <a:solidFill>
                  <a:srgbClr val="64748B"/>
                </a:solidFill>
                <a:latin typeface="Microsoft YaHei"/>
              </a:defRPr>
            </a:pPr>
            <a:r>
              <a:t>ω 为电机转速 (rad/s)    k_T / k_M 为升力/力矩系数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17920" y="3566160"/>
            <a:ext cx="5303520" cy="109728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0" y="3657600"/>
            <a:ext cx="49377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 b="1">
                <a:solidFill>
                  <a:srgbClr val="F59E0B"/>
                </a:solidFill>
                <a:latin typeface="Microsoft YaHei"/>
              </a:defRPr>
            </a:pPr>
            <a:r>
              <a:t>反扭矩原理</a:t>
            </a:r>
          </a:p>
          <a:p>
            <a:pPr>
              <a:spcAft>
                <a:spcPts val="600"/>
              </a:spcAft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对角线电机同向转 → 反扭矩抵消 → 悬停平衡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打破平衡 → M1+M3≠M2+M4 总反扭矩 → 偏航旋转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4937760"/>
            <a:ext cx="109728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 b="1">
                <a:solidFill>
                  <a:srgbClr val="38BDF8"/>
                </a:solidFill>
                <a:latin typeface="Microsoft YaHei"/>
              </a:defRPr>
            </a:pPr>
            <a:r>
              <a:t>X 型布局优势：</a:t>
            </a:r>
          </a:p>
          <a:p>
            <a:pPr>
              <a:spcAft>
                <a:spcPts val="6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· 四个电机均参与所有姿态控制 → 控制余度大、响应快</a:t>
            </a:r>
          </a:p>
          <a:p>
            <a:pPr>
              <a:spcAft>
                <a:spcPts val="6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· 与 + 字布局相比，X 型更适合航拍（机臂不遮挡前方视野）</a:t>
            </a:r>
          </a:p>
          <a:p>
            <a:pPr>
              <a:spcAft>
                <a:spcPts val="600"/>
              </a:spcAft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· 常见机型：DJI F450 / S500 机架，4S 电池 + 2212 电机 + 9450 桨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64748B"/>
                </a:solidFill>
                <a:latin typeface="Microsoft YaHei"/>
              </a:defRPr>
            </a:pPr>
            <a:r>
              <a:t>💡 双击 图3-四旋翼飞行原理.excalidraw 查看电机布局与转向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6/12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E3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11480"/>
            <a:ext cx="457200" cy="508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0292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E2E8F0"/>
                </a:solidFill>
                <a:latin typeface="Microsoft YaHei"/>
              </a:defRPr>
            </a:pPr>
            <a:r>
              <a:t>动力系统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5156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无刷电机 · 电子调速器 · 锂电池 · 螺旋桨匹配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45920"/>
            <a:ext cx="5303520" cy="214884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58368" y="1737360"/>
            <a:ext cx="320040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🔌 无刷电机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148840"/>
            <a:ext cx="50292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定子绕组 + 永磁转子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KV 值：rpm/V (低KV大桨/高KV小桨)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2212-920KV：3S+1045桨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2205-2300KV：4S+5045桨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效率 η ≈ 75-85%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645920"/>
            <a:ext cx="5303520" cy="214884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327648" y="1737360"/>
            <a:ext cx="320040" cy="381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55080" y="182880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⚡ 电子调速器 ESC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5080" y="2148840"/>
            <a:ext cx="50292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PWM → 三相交流 → 电机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BLHeli_S / BLHeli_32 固件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支持 DShot 数字协议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额定电流 20A-60A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BEC 5V/3A 供电飞控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023360"/>
            <a:ext cx="5303520" cy="214884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58368" y="4114800"/>
            <a:ext cx="320040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85800" y="420624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🔋 锂电池 LiPo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4526280"/>
            <a:ext cx="50292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标称 3.7V/片，满电 4.2V/片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3S (11.1V) / 4S (14.8V) / 6S (22.2V)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容量：mAh (如 5200mAh)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放电倍率 C：25C→130A 持续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能量密度 ~150Wh/kg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4023360"/>
            <a:ext cx="5303520" cy="214884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327648" y="4114800"/>
            <a:ext cx="320040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55080" y="4206240"/>
            <a:ext cx="5029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🪶 螺旋桨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55080" y="4526280"/>
            <a:ext cx="50292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规格：直径×螺距 (如 1045)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材质：碳纤 &gt; 尼龙 &gt; 塑料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桨效 g/W：拉力/功率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大桨低转速 = 高效率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动平衡影响振动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5943600"/>
            <a:ext cx="10972800" cy="50292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31520" y="5989320"/>
            <a:ext cx="10515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38BDF8"/>
                </a:solidFill>
                <a:latin typeface="Microsoft YaHei"/>
              </a:defRPr>
            </a:pPr>
            <a:r>
              <a:t>匹配原则：电机 KV × 电池电压 ≈ 桨额定转速  ·  单轴拉力 &gt; 整机重量 × 1.5 (推力余量)  ·  悬停油门 40-60% 最优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7/12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E3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11480"/>
            <a:ext cx="457200" cy="508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0292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E2E8F0"/>
                </a:solidFill>
                <a:latin typeface="Microsoft YaHei"/>
              </a:defRPr>
            </a:pPr>
            <a:r>
              <a:t>传感器与导航系统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5156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多传感器融合 · 从 IMU 到 RTK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65760" y="1645920"/>
            <a:ext cx="2743200" cy="201168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75488" y="1737360"/>
            <a:ext cx="320040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18288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IMU 惯性测量单元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2148840"/>
            <a:ext cx="246888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3轴加速度计 + 3轴陀螺仪</a:t>
            </a:r>
            <a:br/>
            <a:r>
              <a:t>更新率 1kHz</a:t>
            </a:r>
            <a:br/>
            <a:r>
              <a:t>积分得姿态角 (俯仰/横滚/偏航)</a:t>
            </a:r>
            <a:br/>
            <a:r>
              <a:t>MEMS 工艺 · 温漂需校准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645920"/>
            <a:ext cx="2743200" cy="201168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355848" y="1737360"/>
            <a:ext cx="320040" cy="381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383280" y="18288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GPS / GNSS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83280" y="2148840"/>
            <a:ext cx="246888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GPS + GLONASS + 北斗</a:t>
            </a:r>
            <a:br/>
            <a:r>
              <a:t>定位精度 2-5m (单点)</a:t>
            </a:r>
            <a:br/>
            <a:r>
              <a:t>更新率 5-10Hz</a:t>
            </a:r>
            <a:br/>
            <a:r>
              <a:t>RTK 差分 → 厘米级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26480" y="1645920"/>
            <a:ext cx="2743200" cy="201168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236208" y="1737360"/>
            <a:ext cx="320040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263640" y="18288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气压计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63640" y="2148840"/>
            <a:ext cx="246888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MS5611 / BMP280</a:t>
            </a:r>
            <a:br/>
            <a:r>
              <a:t>精度 ~10cm 相对高度</a:t>
            </a:r>
            <a:br/>
            <a:r>
              <a:t>温度补偿算法</a:t>
            </a:r>
            <a:br/>
            <a:r>
              <a:t>融合 GPS 定高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006840" y="1645920"/>
            <a:ext cx="2743200" cy="201168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9116568" y="1737360"/>
            <a:ext cx="320040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0" y="182880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辅助传感器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0" y="2148840"/>
            <a:ext cx="246888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电子罗盘 (磁力计) → 航向</a:t>
            </a:r>
            <a:br/>
            <a:r>
              <a:t>光流传感器 → 悬停定位</a:t>
            </a:r>
            <a:br/>
            <a:r>
              <a:t>超声波/激光 → 低空定高</a:t>
            </a:r>
            <a:br/>
            <a:r>
              <a:t>视觉里程计 (VIO) → SLAM</a:t>
            </a:r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548640" y="3931920"/>
          <a:ext cx="1097280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2560320"/>
                <a:gridCol w="1828800"/>
                <a:gridCol w="2560320"/>
                <a:gridCol w="2194560"/>
              </a:tblGrid>
              <a:tr h="329184"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38BDF8"/>
                          </a:solidFill>
                          <a:latin typeface="Microsoft YaHei"/>
                        </a:defRPr>
                      </a:pPr>
                      <a:r>
                        <a:t>传感器</a:t>
                      </a:r>
                    </a:p>
                  </a:txBody>
                  <a:tcPr>
                    <a:solidFill>
                      <a:srgbClr val="11254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38BDF8"/>
                          </a:solidFill>
                          <a:latin typeface="Microsoft YaHei"/>
                        </a:defRPr>
                      </a:pPr>
                      <a:r>
                        <a:t>测量量</a:t>
                      </a:r>
                    </a:p>
                  </a:txBody>
                  <a:tcPr>
                    <a:solidFill>
                      <a:srgbClr val="11254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38BDF8"/>
                          </a:solidFill>
                          <a:latin typeface="Microsoft YaHei"/>
                        </a:defRPr>
                      </a:pPr>
                      <a:r>
                        <a:t>频率</a:t>
                      </a:r>
                    </a:p>
                  </a:txBody>
                  <a:tcPr>
                    <a:solidFill>
                      <a:srgbClr val="11254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38BDF8"/>
                          </a:solidFill>
                          <a:latin typeface="Microsoft YaHei"/>
                        </a:defRPr>
                      </a:pPr>
                      <a:r>
                        <a:t>精度</a:t>
                      </a:r>
                    </a:p>
                  </a:txBody>
                  <a:tcPr>
                    <a:solidFill>
                      <a:srgbClr val="11254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100" b="1">
                          <a:solidFill>
                            <a:srgbClr val="38BDF8"/>
                          </a:solidFill>
                          <a:latin typeface="Microsoft YaHei"/>
                        </a:defRPr>
                      </a:pPr>
                      <a:r>
                        <a:t>用途</a:t>
                      </a:r>
                    </a:p>
                  </a:txBody>
                  <a:tcPr>
                    <a:solidFill>
                      <a:srgbClr val="112542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IMU</a:t>
                      </a:r>
                    </a:p>
                  </a:txBody>
                  <a:tcPr>
                    <a:solidFill>
                      <a:srgbClr val="0D223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加速度/角速度</a:t>
                      </a:r>
                    </a:p>
                  </a:txBody>
                  <a:tcPr>
                    <a:solidFill>
                      <a:srgbClr val="0D223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1kHz</a:t>
                      </a:r>
                    </a:p>
                  </a:txBody>
                  <a:tcPr>
                    <a:solidFill>
                      <a:srgbClr val="0D223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±0.01°/s</a:t>
                      </a:r>
                    </a:p>
                  </a:txBody>
                  <a:tcPr>
                    <a:solidFill>
                      <a:srgbClr val="0D223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姿态估计</a:t>
                      </a:r>
                    </a:p>
                  </a:txBody>
                  <a:tcPr>
                    <a:solidFill>
                      <a:srgbClr val="0D223D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GPS</a:t>
                      </a:r>
                    </a:p>
                  </a:txBody>
                  <a:tcPr>
                    <a:solidFill>
                      <a:srgbClr val="0B1E3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经纬度/高度/速度</a:t>
                      </a:r>
                    </a:p>
                  </a:txBody>
                  <a:tcPr>
                    <a:solidFill>
                      <a:srgbClr val="0B1E3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5Hz</a:t>
                      </a:r>
                    </a:p>
                  </a:txBody>
                  <a:tcPr>
                    <a:solidFill>
                      <a:srgbClr val="0B1E3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2-5m / RTK 2cm</a:t>
                      </a:r>
                    </a:p>
                  </a:txBody>
                  <a:tcPr>
                    <a:solidFill>
                      <a:srgbClr val="0B1E3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绝对定位</a:t>
                      </a:r>
                    </a:p>
                  </a:txBody>
                  <a:tcPr>
                    <a:solidFill>
                      <a:srgbClr val="0B1E36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气压计</a:t>
                      </a:r>
                    </a:p>
                  </a:txBody>
                  <a:tcPr>
                    <a:solidFill>
                      <a:srgbClr val="0D223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气压→高度</a:t>
                      </a:r>
                    </a:p>
                  </a:txBody>
                  <a:tcPr>
                    <a:solidFill>
                      <a:srgbClr val="0D223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50Hz</a:t>
                      </a:r>
                    </a:p>
                  </a:txBody>
                  <a:tcPr>
                    <a:solidFill>
                      <a:srgbClr val="0D223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±10cm</a:t>
                      </a:r>
                    </a:p>
                  </a:txBody>
                  <a:tcPr>
                    <a:solidFill>
                      <a:srgbClr val="0D223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相对高度</a:t>
                      </a:r>
                    </a:p>
                  </a:txBody>
                  <a:tcPr>
                    <a:solidFill>
                      <a:srgbClr val="0D223D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磁力计</a:t>
                      </a:r>
                    </a:p>
                  </a:txBody>
                  <a:tcPr>
                    <a:solidFill>
                      <a:srgbClr val="0B1E3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地磁方向</a:t>
                      </a:r>
                    </a:p>
                  </a:txBody>
                  <a:tcPr>
                    <a:solidFill>
                      <a:srgbClr val="0B1E3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30Hz</a:t>
                      </a:r>
                    </a:p>
                  </a:txBody>
                  <a:tcPr>
                    <a:solidFill>
                      <a:srgbClr val="0B1E3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±1°</a:t>
                      </a:r>
                    </a:p>
                  </a:txBody>
                  <a:tcPr>
                    <a:solidFill>
                      <a:srgbClr val="0B1E3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00">
                          <a:solidFill>
                            <a:srgbClr val="94A3B8"/>
                          </a:solidFill>
                          <a:latin typeface="Microsoft YaHei"/>
                        </a:defRPr>
                      </a:pPr>
                      <a:r>
                        <a:t>航向校正</a:t>
                      </a:r>
                    </a:p>
                  </a:txBody>
                  <a:tcPr>
                    <a:solidFill>
                      <a:srgbClr val="0B1E36"/>
                    </a:solidFill>
                  </a:tcPr>
                </a:tc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548640" y="576072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100" b="0">
                <a:solidFill>
                  <a:srgbClr val="64748B"/>
                </a:solidFill>
                <a:latin typeface="Microsoft YaHei"/>
              </a:defRPr>
            </a:pPr>
            <a:r>
              <a:t>融合策略：IMU 高频预测 + GPS/气压计低频校正 = EKF 最优估计  |  室内无 GPS 用光流/VIO 替代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8/12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E3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11480"/>
            <a:ext cx="457200" cy="508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50292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E2E8F0"/>
                </a:solidFill>
                <a:latin typeface="Microsoft YaHei"/>
              </a:defRPr>
            </a:pPr>
            <a:r>
              <a:t>通信与数据链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5156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94A3B8"/>
                </a:solidFill>
                <a:latin typeface="Microsoft YaHei"/>
              </a:defRPr>
            </a:pPr>
            <a:r>
              <a:t>遥控 · 数传 · 图传 — 三条链路协同工作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1645920"/>
            <a:ext cx="3474720" cy="228600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658368" y="1737360"/>
            <a:ext cx="320040" cy="381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🎮 遥控链路 (RC)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148840"/>
            <a:ext cx="3200400" cy="1783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频率：2.4GHz (主流)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协议：PWM / PPM / SBUS / CRSF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范围：1-5km (视距)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延迟：&lt; 20ms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ELRS 开源：50km+ 极限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97679" y="1645920"/>
            <a:ext cx="3474720" cy="228600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407407" y="1737360"/>
            <a:ext cx="320040" cy="3810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34839" y="182880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📊 数传链路 (Telemetry)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34839" y="2148840"/>
            <a:ext cx="3200400" cy="1783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频率：433MHz / 915MHz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协议：MAVLink v2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速率：9.6-250 kbps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传输：位置/状态/指令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QGroundControl 地面站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19" y="1645920"/>
            <a:ext cx="3474720" cy="228600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4D3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156447" y="1737360"/>
            <a:ext cx="320040" cy="381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183879" y="1828800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📹 图传链路 (Video)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83879" y="2148840"/>
            <a:ext cx="3200400" cy="1783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频率：5.8GHz 模拟 / 数字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数字：DJI O4 / Walksnail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分辨率：1080p@60fps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延迟：模拟 &lt; 30ms / 数字 &lt; 50ms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距离：1-10km (功率/天线)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420624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 b="1">
                <a:solidFill>
                  <a:srgbClr val="E2E8F0"/>
                </a:solidFill>
                <a:latin typeface="Microsoft YaHei"/>
              </a:defRPr>
            </a:pPr>
            <a:r>
              <a:t>频率规划与避干扰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· 三条链路使用不同频段避免互扰：2.4G 遥控 + 5.8G 图传 + 433/915M 数传</a:t>
            </a:r>
          </a:p>
          <a:p>
            <a:pPr>
              <a:spcAft>
                <a:spcPts val="60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· 城市环境注意 2.4G WiFi 干扰 · 远距离用 915M+ 定向天线 · 中继可扩展覆盖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754880"/>
            <a:ext cx="10972800" cy="1463040"/>
          </a:xfrm>
          <a:prstGeom prst="roundRect">
            <a:avLst/>
          </a:prstGeom>
          <a:solidFill>
            <a:srgbClr val="112542"/>
          </a:solidFill>
          <a:ln w="127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4846320"/>
            <a:ext cx="10515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38BDF8"/>
                </a:solidFill>
                <a:latin typeface="Microsoft YaHei"/>
              </a:defRPr>
            </a:pPr>
            <a:r>
              <a:t>MAVLink v2 通信协议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212080"/>
            <a:ext cx="5029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1">
                <a:solidFill>
                  <a:srgbClr val="94A3B8"/>
                </a:solidFill>
                <a:latin typeface="Microsoft YaHei"/>
              </a:defRPr>
            </a:pPr>
            <a:r>
              <a:t>关键消息：</a:t>
            </a:r>
          </a:p>
          <a:p>
            <a:pPr>
              <a:spcAft>
                <a:spcPts val="600"/>
              </a:spcAft>
              <a:defRPr sz="1100" b="0">
                <a:solidFill>
                  <a:srgbClr val="64748B"/>
                </a:solidFill>
                <a:latin typeface="Microsoft YaHei"/>
              </a:defRPr>
            </a:pPr>
            <a:r>
              <a:t>HEARTBEAT (#0) — 心跳 1Hz，类型/状态</a:t>
            </a:r>
          </a:p>
          <a:p>
            <a:pPr>
              <a:spcAft>
                <a:spcPts val="600"/>
              </a:spcAft>
              <a:defRPr sz="1100" b="0">
                <a:solidFill>
                  <a:srgbClr val="64748B"/>
                </a:solidFill>
                <a:latin typeface="Microsoft YaHei"/>
              </a:defRPr>
            </a:pPr>
            <a:r>
              <a:t>ATTITUDE (#30) — 姿态四元数 @ 50Hz</a:t>
            </a:r>
          </a:p>
          <a:p>
            <a:pPr>
              <a:spcAft>
                <a:spcPts val="600"/>
              </a:spcAft>
              <a:defRPr sz="1100" b="0">
                <a:solidFill>
                  <a:srgbClr val="64748B"/>
                </a:solidFill>
                <a:latin typeface="Microsoft YaHei"/>
              </a:defRPr>
            </a:pPr>
            <a:r>
              <a:t>GLOBAL_POSITION (#33) — GPS 经纬高 @ 5Hz</a:t>
            </a:r>
          </a:p>
          <a:p>
            <a:pPr>
              <a:spcAft>
                <a:spcPts val="600"/>
              </a:spcAft>
              <a:defRPr sz="1100" b="0">
                <a:solidFill>
                  <a:srgbClr val="64748B"/>
                </a:solidFill>
                <a:latin typeface="Microsoft YaHei"/>
              </a:defRPr>
            </a:pPr>
            <a:r>
              <a:t>COMMAND_LONG (#76) — 任务指令 (起飞/降落/航点)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0" y="5212080"/>
            <a:ext cx="48463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 b="1">
                <a:solidFill>
                  <a:srgbClr val="94A3B8"/>
                </a:solidFill>
                <a:latin typeface="Microsoft YaHei"/>
              </a:defRPr>
            </a:pPr>
            <a:r>
              <a:t>消息格式：</a:t>
            </a:r>
          </a:p>
          <a:p>
            <a:pPr>
              <a:spcAft>
                <a:spcPts val="600"/>
              </a:spcAft>
              <a:defRPr sz="1100" b="0">
                <a:solidFill>
                  <a:srgbClr val="64748B"/>
                </a:solidFill>
                <a:latin typeface="Microsoft YaHei"/>
              </a:defRPr>
            </a:pPr>
            <a:r>
              <a:t>[STX] [LEN] [SEQ] [SYS] [COMP] [MSG] [PAYLOAD] [CKA] [CKB]</a:t>
            </a:r>
          </a:p>
          <a:p>
            <a:pPr>
              <a:spcAft>
                <a:spcPts val="600"/>
              </a:spcAft>
              <a:defRPr sz="1100" b="0">
                <a:solidFill>
                  <a:srgbClr val="64748B"/>
                </a:solidFill>
                <a:latin typeface="Microsoft YaHei"/>
              </a:defRPr>
            </a:pPr>
            <a:r>
              <a:t>· 小端序 · CRC16 校验 · 最大 280 字节</a:t>
            </a:r>
          </a:p>
          <a:p>
            <a:pPr>
              <a:spcAft>
                <a:spcPts val="600"/>
              </a:spcAft>
              <a:defRPr sz="1100" b="0">
                <a:solidFill>
                  <a:srgbClr val="64748B"/>
                </a:solidFill>
                <a:latin typeface="Microsoft YaHei"/>
              </a:defRPr>
            </a:pPr>
            <a:r>
              <a:t>· MAVROS 桥接 ROS2 生态</a:t>
            </a:r>
          </a:p>
          <a:p>
            <a:pPr>
              <a:spcAft>
                <a:spcPts val="600"/>
              </a:spcAft>
              <a:defRPr sz="1100" b="0">
                <a:solidFill>
                  <a:srgbClr val="64748B"/>
                </a:solidFill>
                <a:latin typeface="Microsoft YaHei"/>
              </a:defRPr>
            </a:pPr>
            <a:r>
              <a:t>· 支持 UDP / Serial / TCP 传输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247120" y="649224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64748B"/>
                </a:solidFill>
                <a:latin typeface="Microsoft YaHei"/>
              </a:defRPr>
            </a:pPr>
            <a:r>
              <a:t>9/12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