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F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731520" y="-457200"/>
            <a:ext cx="3657600" cy="3657600"/>
          </a:xfrm>
          <a:prstGeom prst="ellipse">
            <a:avLst/>
          </a:prstGeom>
          <a:solidFill>
            <a:srgbClr val="0D2A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01200" y="4114800"/>
            <a:ext cx="4572000" cy="4572000"/>
          </a:xfrm>
          <a:prstGeom prst="ellipse">
            <a:avLst/>
          </a:prstGeom>
          <a:solidFill>
            <a:srgbClr val="0D2A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0" y="-1371600"/>
            <a:ext cx="3200400" cy="3200400"/>
          </a:xfrm>
          <a:prstGeom prst="ellipse">
            <a:avLst/>
          </a:prstGeom>
          <a:solidFill>
            <a:srgbClr val="0F35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371600" y="3017520"/>
            <a:ext cx="2286000" cy="4572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64592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Microsoft YaHei"/>
              </a:defRPr>
            </a:pPr>
            <a:r>
              <a:t>无人机应用技术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20040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0">
                <a:solidFill>
                  <a:srgbClr val="00C9E0"/>
                </a:solidFill>
                <a:latin typeface="Microsoft YaHei"/>
              </a:defRPr>
            </a:pPr>
            <a:r>
              <a:t>低空经济，飞向未来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1148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88AACC"/>
                </a:solidFill>
                <a:latin typeface="Microsoft YaHei"/>
              </a:defRPr>
            </a:pPr>
            <a:r>
              <a:t>专业代码：460609  ·  五年一贯制  ·  全日制大专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84632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6B35"/>
                </a:solidFill>
                <a:latin typeface="Microsoft YaHei"/>
              </a:defRPr>
            </a:pPr>
            <a:r>
              <a:t>2026 级新生专业体验课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0" y="603504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200" b="0">
                <a:solidFill>
                  <a:srgbClr val="6688AA"/>
                </a:solidFill>
                <a:latin typeface="Microsoft YaHei"/>
              </a:defRPr>
            </a:pPr>
            <a:r>
              <a:t>🚁 下一个风口，等你来飞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五年一贯制 —— 赢在起跑线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初中毕业 → 五年 → 全日制大专 + 飞行执照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10</a:t>
            </a:r>
          </a:p>
        </p:txBody>
      </p:sp>
      <p:sp>
        <p:nvSpPr>
          <p:cNvPr id="9" name="Rectangle 8"/>
          <p:cNvSpPr/>
          <p:nvPr/>
        </p:nvSpPr>
        <p:spPr>
          <a:xfrm>
            <a:off x="585216" y="1691640"/>
            <a:ext cx="2606040" cy="25603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48640" y="1645920"/>
            <a:ext cx="2606040" cy="25603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82880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A1A2E"/>
                </a:solidFill>
                <a:latin typeface="Microsoft YaHei"/>
              </a:defRPr>
            </a:pPr>
            <a:r>
              <a:t>⏰ 时间优势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423160"/>
            <a:ext cx="2331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1A1A2E"/>
                </a:solidFill>
                <a:latin typeface="Microsoft YaHei"/>
              </a:defRPr>
            </a:pPr>
            <a:r>
              <a:t>比"高中3年+大专3年"</a:t>
            </a:r>
            <a:br/>
            <a:r>
              <a:t>节省整整 1 年时间</a:t>
            </a:r>
            <a:br/>
            <a:r>
              <a:t>早毕业 = 早赚钱 = 早晋升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65576" y="1691640"/>
            <a:ext cx="2606040" cy="25603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429000" y="1645920"/>
            <a:ext cx="2606040" cy="2560320"/>
          </a:xfrm>
          <a:prstGeom prst="roundRect">
            <a:avLst/>
          </a:prstGeom>
          <a:solidFill>
            <a:srgbClr val="E3F0FD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66160" y="182880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A1A2E"/>
                </a:solidFill>
                <a:latin typeface="Microsoft YaHei"/>
              </a:defRPr>
            </a:pPr>
            <a:r>
              <a:t>🎯 连贯培养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66160" y="2423160"/>
            <a:ext cx="2331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70747A"/>
                </a:solidFill>
                <a:latin typeface="Microsoft YaHei"/>
              </a:defRPr>
            </a:pPr>
            <a:r>
              <a:t>课程一体化设计</a:t>
            </a:r>
            <a:br/>
            <a:r>
              <a:t>不会出现高中→大学断层</a:t>
            </a:r>
            <a:br/>
            <a:r>
              <a:t>无人机从第一年学到底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45936" y="1691640"/>
            <a:ext cx="2606040" cy="25603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309359" y="1645920"/>
            <a:ext cx="2606040" cy="25603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46520" y="182880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A1A2E"/>
                </a:solidFill>
                <a:latin typeface="Microsoft YaHei"/>
              </a:defRPr>
            </a:pPr>
            <a:r>
              <a:t>🛡️ 升学无忧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423160"/>
            <a:ext cx="2331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1A1A2E"/>
                </a:solidFill>
                <a:latin typeface="Microsoft YaHei"/>
              </a:defRPr>
            </a:pPr>
            <a:r>
              <a:t>无需参加高考</a:t>
            </a:r>
            <a:br/>
            <a:r>
              <a:t>五年直达全日制大专</a:t>
            </a:r>
            <a:br/>
            <a:r>
              <a:t>后续还可专升本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226295" y="1691640"/>
            <a:ext cx="2606040" cy="25603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9189719" y="1645920"/>
            <a:ext cx="2606040" cy="2560320"/>
          </a:xfrm>
          <a:prstGeom prst="roundRect">
            <a:avLst/>
          </a:prstGeom>
          <a:solidFill>
            <a:srgbClr val="E3F0FD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326880" y="182880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A1A2E"/>
                </a:solidFill>
                <a:latin typeface="Microsoft YaHei"/>
              </a:defRPr>
            </a:pPr>
            <a:r>
              <a:t>💪 技能扎实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26880" y="2423160"/>
            <a:ext cx="23317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70747A"/>
                </a:solidFill>
                <a:latin typeface="Microsoft YaHei"/>
              </a:defRPr>
            </a:pPr>
            <a:r>
              <a:t>五年足够从零基础</a:t>
            </a:r>
            <a:br/>
            <a:r>
              <a:t>练成行业抢手的飞手</a:t>
            </a:r>
            <a:br/>
            <a:r>
              <a:t>考证时间更充裕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4572000"/>
            <a:ext cx="10698480" cy="1645920"/>
          </a:xfrm>
          <a:prstGeom prst="round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97280" y="4709160"/>
            <a:ext cx="4846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600" b="1">
                <a:solidFill>
                  <a:srgbClr val="AACCEE"/>
                </a:solidFill>
                <a:latin typeface="Microsoft YaHei"/>
              </a:defRPr>
            </a:pPr>
            <a:r>
              <a:t>传统路径</a:t>
            </a:r>
          </a:p>
          <a:p>
            <a:pPr algn="ctr">
              <a:spcAft>
                <a:spcPts val="400"/>
              </a:spcAft>
              <a:defRPr sz="1400" b="0">
                <a:solidFill>
                  <a:srgbClr val="88AACC"/>
                </a:solidFill>
                <a:latin typeface="Microsoft YaHei"/>
              </a:defRPr>
            </a:pPr>
            <a:r>
              <a:t>初中 → 高中（3年）→ 高考 → 大专（3年）</a:t>
            </a:r>
          </a:p>
          <a:p>
            <a:pPr algn="ctr">
              <a:spcAft>
                <a:spcPts val="400"/>
              </a:spcAft>
              <a:defRPr sz="1400" b="0">
                <a:solidFill>
                  <a:srgbClr val="88AACC"/>
                </a:solidFill>
                <a:latin typeface="Microsoft YaHei"/>
              </a:defRPr>
            </a:pPr>
            <a:r>
              <a:t>→ 考证 → 就业</a:t>
            </a:r>
          </a:p>
          <a:p>
            <a:pPr algn="ctr">
              <a:spcAft>
                <a:spcPts val="400"/>
              </a:spcAft>
              <a:defRPr sz="1600" b="1">
                <a:solidFill>
                  <a:srgbClr val="DD4444"/>
                </a:solidFill>
                <a:latin typeface="Microsoft YaHei"/>
              </a:defRPr>
            </a:pPr>
            <a:r>
              <a:t>⏱️ 至少 7 年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3600" y="4709160"/>
            <a:ext cx="4846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600" b="1">
                <a:solidFill>
                  <a:srgbClr val="FF6B35"/>
                </a:solidFill>
                <a:latin typeface="Microsoft YaHei"/>
              </a:defRPr>
            </a:pPr>
            <a:r>
              <a:t>五年一贯制</a:t>
            </a:r>
          </a:p>
          <a:p>
            <a:pPr algn="ctr">
              <a:spcAft>
                <a:spcPts val="400"/>
              </a:spcAft>
              <a:defRPr sz="1400" b="0">
                <a:solidFill>
                  <a:srgbClr val="FFFFFF"/>
                </a:solidFill>
                <a:latin typeface="Microsoft YaHei"/>
              </a:defRPr>
            </a:pPr>
            <a:r>
              <a:t>初中 → 五年一贯制（5年）</a:t>
            </a:r>
          </a:p>
          <a:p>
            <a:pPr algn="ctr">
              <a:spcAft>
                <a:spcPts val="400"/>
              </a:spcAft>
              <a:defRPr sz="1400" b="0">
                <a:solidFill>
                  <a:srgbClr val="FFFFFF"/>
                </a:solidFill>
                <a:latin typeface="Microsoft YaHei"/>
              </a:defRPr>
            </a:pPr>
            <a:r>
              <a:t>→ 大专毕业 + 飞行执照 同时到手</a:t>
            </a:r>
          </a:p>
          <a:p>
            <a:pPr algn="ctr">
              <a:spcAft>
                <a:spcPts val="400"/>
              </a:spcAft>
              <a:defRPr sz="1600" b="1">
                <a:solidFill>
                  <a:srgbClr val="00B366"/>
                </a:solidFill>
                <a:latin typeface="Microsoft YaHei"/>
              </a:defRPr>
            </a:pPr>
            <a:r>
              <a:t>⏱️ 仅需 5 年  ✅ 节省 2 年</a:t>
            </a:r>
          </a:p>
        </p:txBody>
      </p:sp>
      <p:sp>
        <p:nvSpPr>
          <p:cNvPr id="28" name="Oval 27"/>
          <p:cNvSpPr/>
          <p:nvPr/>
        </p:nvSpPr>
        <p:spPr>
          <a:xfrm>
            <a:off x="5394960" y="5029200"/>
            <a:ext cx="914400" cy="914400"/>
          </a:xfrm>
          <a:prstGeom prst="ellipse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394960" y="521208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Microsoft YaHei"/>
              </a:defRPr>
            </a:pPr>
            <a:r>
              <a:t>VS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谁适合学？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如果你符合以下任意一条……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1508760"/>
            <a:ext cx="1033272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88720" y="160020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1A1A2E"/>
                </a:solidFill>
                <a:latin typeface="Microsoft YaHei"/>
              </a:defRPr>
            </a:pPr>
            <a:r>
              <a:t>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1581912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A1A2E"/>
                </a:solidFill>
                <a:latin typeface="Microsoft YaHei"/>
              </a:defRPr>
            </a:pPr>
            <a:r>
              <a:t>对无人机、航模、飞行器</a:t>
            </a:r>
            <a:br/>
            <a:r>
              <a:t>天生感兴趣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194767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喜欢机械、电子、遥控之类的东西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2468880"/>
            <a:ext cx="1033272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88720" y="256032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1A1A2E"/>
                </a:solidFill>
                <a:latin typeface="Microsoft YaHei"/>
              </a:defRPr>
            </a:pPr>
            <a:r>
              <a:t>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2542032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A1A2E"/>
                </a:solidFill>
                <a:latin typeface="Microsoft YaHei"/>
              </a:defRPr>
            </a:pPr>
            <a:r>
              <a:t>不喜欢死记硬背</a:t>
            </a:r>
            <a:br/>
            <a:r>
              <a:t>更喜欢动手操作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290779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比起坐在教室刷题，你更想上手干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3429000"/>
            <a:ext cx="1033272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88720" y="35204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1A1A2E"/>
                </a:solidFill>
                <a:latin typeface="Microsoft YaHei"/>
              </a:defRPr>
            </a:pPr>
            <a:r>
              <a:t>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8800" y="3502152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A1A2E"/>
                </a:solidFill>
                <a:latin typeface="Microsoft YaHei"/>
              </a:defRPr>
            </a:pPr>
            <a:r>
              <a:t>想学一门"硬技术"</a:t>
            </a:r>
            <a:br/>
            <a:r>
              <a:t>不想毕业就失业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0" y="386791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这行缺人，持证 = 敲门砖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4389120"/>
            <a:ext cx="10332720" cy="7772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88720" y="448056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1A1A2E"/>
                </a:solidFill>
                <a:latin typeface="Microsoft YaHei"/>
              </a:defRPr>
            </a:pPr>
            <a:r>
              <a:t>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28800" y="4462272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A1A2E"/>
                </a:solidFill>
                <a:latin typeface="Microsoft YaHei"/>
              </a:defRPr>
            </a:pPr>
            <a:r>
              <a:t>看好科技行业</a:t>
            </a:r>
            <a:br/>
            <a:r>
              <a:t>愿意抢占新风口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28800" y="482803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低空经济才刚刚起飞，你来得正好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14400" y="5349240"/>
            <a:ext cx="10332720" cy="777240"/>
          </a:xfrm>
          <a:prstGeom prst="roundRect">
            <a:avLst/>
          </a:prstGeom>
          <a:solidFill>
            <a:srgbClr val="FFF5F5"/>
          </a:solidFill>
          <a:ln w="6350">
            <a:solidFill>
              <a:srgbClr val="FFCC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88720" y="5440679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1A1A2E"/>
                </a:solidFill>
                <a:latin typeface="Microsoft YaHei"/>
              </a:defRPr>
            </a:pPr>
            <a:r>
              <a:t>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28800" y="5422392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A1A2E"/>
                </a:solidFill>
                <a:latin typeface="Microsoft YaHei"/>
              </a:defRPr>
            </a:pPr>
            <a:r>
              <a:t>害怕户外、讨厌动手</a:t>
            </a:r>
            <a:br/>
            <a:r>
              <a:t>只喜欢纯理论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28800" y="5788152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这个专业可能不太适合你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" y="566928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800" b="1">
                <a:solidFill>
                  <a:srgbClr val="FF6B35"/>
                </a:solidFill>
                <a:latin typeface="Microsoft YaHei"/>
              </a:defRPr>
            </a:pPr>
            <a:r>
              <a:t>💡 如果你前四项中了两条以上，那这个专业就是为你准备的</a:t>
            </a:r>
          </a:p>
          <a:p>
            <a:pPr algn="ctr">
              <a:spcAft>
                <a:spcPts val="400"/>
              </a:spcAft>
              <a:defRPr sz="1500" b="0">
                <a:solidFill>
                  <a:srgbClr val="70747A"/>
                </a:solidFill>
                <a:latin typeface="Microsoft YaHei"/>
              </a:defRPr>
            </a:pPr>
            <a:r>
              <a:t>五年后回头看，你会感谢今天的选择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你可能会问……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新生最常问的几个问题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12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444752"/>
            <a:ext cx="10698480" cy="7772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31520" y="1417320"/>
            <a:ext cx="1069848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F6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914400" y="1554480"/>
            <a:ext cx="502920" cy="502920"/>
          </a:xfrm>
          <a:prstGeom prst="ellipse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1618488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Q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1527048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A1A2E"/>
                </a:solidFill>
                <a:latin typeface="Microsoft YaHei"/>
              </a:defRPr>
            </a:pPr>
            <a:r>
              <a:t>Q: 我恐高，能学吗？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1828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A: 你在**地面**操控无人机，人不在飞机上！就像打游戏一样，看屏幕飞就行。很多飞手完全不恐高。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1520" y="2404872"/>
            <a:ext cx="10698480" cy="7772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731520" y="2377440"/>
            <a:ext cx="1069848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8B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14400" y="2514600"/>
            <a:ext cx="502920" cy="502920"/>
          </a:xfrm>
          <a:prstGeom prst="ellipse">
            <a:avLst/>
          </a:prstGeom>
          <a:solidFill>
            <a:srgbClr val="008B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2578608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Q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54480" y="2487168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A1A2E"/>
                </a:solidFill>
                <a:latin typeface="Microsoft YaHei"/>
              </a:defRPr>
            </a:pPr>
            <a:r>
              <a:t>Q: 数学不好怎么办？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278892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A: 这个专业核心是**实操技能**，数学够用就行。飞行操控、组装调试、航拍摄影都不需要高数。当然，想搞研发就得多学点。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520" y="3364992"/>
            <a:ext cx="10698480" cy="7772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31520" y="3337560"/>
            <a:ext cx="1069848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914400" y="3474720"/>
            <a:ext cx="502920" cy="50292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4400" y="3538728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Q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54480" y="3447288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A1A2E"/>
                </a:solidFill>
                <a:latin typeface="Microsoft YaHei"/>
              </a:defRPr>
            </a:pPr>
            <a:r>
              <a:t>Q: 女生适合吗？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54480" y="374904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A: 非常适合！测绘数据处理、航拍后期制作、售前售后技术支持，女生反而更有优势。飞手也有很多女飞手。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31520" y="4325112"/>
            <a:ext cx="10698480" cy="7772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731520" y="4297680"/>
            <a:ext cx="1069848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B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14400" y="4434840"/>
            <a:ext cx="502920" cy="502920"/>
          </a:xfrm>
          <a:prstGeom prst="ellipse">
            <a:avLst/>
          </a:prstGeom>
          <a:solidFill>
            <a:srgbClr val="00B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14400" y="4498848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Q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54480" y="4407408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A1A2E"/>
                </a:solidFill>
                <a:latin typeface="Microsoft YaHei"/>
              </a:defRPr>
            </a:pPr>
            <a:r>
              <a:t>Q: 毕业真能找到工作？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54480" y="470916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A: 行业**人才缺口 50万+**，现在是"岗位等人"而不是"人等岗位"。持证飞手很多还没毕业就被预定了。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1520" y="5285232"/>
            <a:ext cx="10698480" cy="7772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731520" y="5257800"/>
            <a:ext cx="1069848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0C9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914400" y="5394960"/>
            <a:ext cx="502920" cy="502920"/>
          </a:xfrm>
          <a:prstGeom prst="ellipse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5458968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Q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554480" y="5367528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A1A2E"/>
                </a:solidFill>
                <a:latin typeface="Microsoft YaHei"/>
              </a:defRPr>
            </a:pPr>
            <a:r>
              <a:t>Q: 无人机以后会不会饱和？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54480" y="566928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A: 低空经济去年才写进国家战略，产业刚刚起步。2035年市场规模要到 3.5万亿，人才需求只会越来越大。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1F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731520"/>
            <a:ext cx="4114800" cy="4114800"/>
          </a:xfrm>
          <a:prstGeom prst="ellipse">
            <a:avLst/>
          </a:prstGeom>
          <a:solidFill>
            <a:srgbClr val="0D2A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3657600"/>
            <a:ext cx="5029200" cy="5029200"/>
          </a:xfrm>
          <a:prstGeom prst="ellipse">
            <a:avLst/>
          </a:prstGeom>
          <a:solidFill>
            <a:srgbClr val="0D2A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6858000" y="-1828800"/>
            <a:ext cx="3657600" cy="3657600"/>
          </a:xfrm>
          <a:prstGeom prst="ellipse">
            <a:avLst/>
          </a:prstGeom>
          <a:solidFill>
            <a:srgbClr val="0F35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0" y="3108960"/>
            <a:ext cx="7589520" cy="4572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371600"/>
            <a:ext cx="75895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低空经济已起飞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0" y="2377440"/>
            <a:ext cx="7589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0">
                <a:solidFill>
                  <a:srgbClr val="00C9E0"/>
                </a:solidFill>
                <a:latin typeface="Microsoft YaHei"/>
              </a:defRPr>
            </a:pPr>
            <a:r>
              <a:t>你的未来，跟不跟？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3383280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  ·  五年一贯制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3931920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6B35"/>
                </a:solidFill>
                <a:latin typeface="Microsoft YaHei"/>
              </a:defRPr>
            </a:pPr>
            <a:r>
              <a:t>欢迎咨询  ·  期待你的加入 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0" y="5029200"/>
            <a:ext cx="7589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70747A"/>
                </a:solidFill>
                <a:latin typeface="Microsoft YaHei"/>
              </a:defRPr>
            </a:pPr>
            <a:r>
              <a:t>感谢聆听  ·  Q &amp; 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你见过无人机吗？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可能比你想象的更近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45920"/>
            <a:ext cx="11064240" cy="1645920"/>
          </a:xfrm>
          <a:prstGeom prst="roundRect">
            <a:avLst/>
          </a:prstGeom>
          <a:solidFill>
            <a:srgbClr val="E3F0FD"/>
          </a:solidFill>
          <a:ln w="12700">
            <a:solidFill>
              <a:srgbClr val="008B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92024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2000" b="0">
                <a:solidFill>
                  <a:srgbClr val="1A1A2E"/>
                </a:solidFill>
                <a:latin typeface="Microsoft YaHei"/>
              </a:defRPr>
            </a:pPr>
            <a:r>
              <a:t>📸 刷短视频时，那些震撼的上帝视角航拍</a:t>
            </a:r>
          </a:p>
          <a:p>
            <a:pPr algn="ctr">
              <a:spcAft>
                <a:spcPts val="400"/>
              </a:spcAft>
              <a:defRPr sz="2000" b="0">
                <a:solidFill>
                  <a:srgbClr val="1A1A2E"/>
                </a:solidFill>
                <a:latin typeface="Microsoft YaHei"/>
              </a:defRPr>
            </a:pPr>
            <a:r>
              <a:t>🎆 跨年夜的无人机灯光秀，上千架编队飞行</a:t>
            </a:r>
          </a:p>
          <a:p>
            <a:pPr algn="ctr">
              <a:spcAft>
                <a:spcPts val="400"/>
              </a:spcAft>
              <a:defRPr sz="2000" b="0">
                <a:solidFill>
                  <a:srgbClr val="1A1A2E"/>
                </a:solidFill>
                <a:latin typeface="Microsoft YaHei"/>
              </a:defRPr>
            </a:pPr>
            <a:r>
              <a:t>📦 新闻里无人机送外卖、送快递已经不是科幻</a:t>
            </a:r>
          </a:p>
          <a:p>
            <a:pPr algn="ctr">
              <a:spcAft>
                <a:spcPts val="400"/>
              </a:spcAft>
              <a:defRPr sz="2000" b="0">
                <a:solidFill>
                  <a:srgbClr val="1A1A2E"/>
                </a:solidFill>
                <a:latin typeface="Microsoft YaHei"/>
              </a:defRPr>
            </a:pPr>
            <a:r>
              <a:t>🌾 老家田里飞过的植保无人机，一天能喷几百亩</a:t>
            </a:r>
          </a:p>
        </p:txBody>
      </p:sp>
      <p:sp>
        <p:nvSpPr>
          <p:cNvPr id="11" name="Oval 10"/>
          <p:cNvSpPr/>
          <p:nvPr/>
        </p:nvSpPr>
        <p:spPr>
          <a:xfrm>
            <a:off x="2286000" y="384048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23160" y="4069080"/>
            <a:ext cx="822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>
                <a:solidFill>
                  <a:srgbClr val="1A1A2E"/>
                </a:solidFill>
                <a:latin typeface="Microsoft YaHei"/>
              </a:defRPr>
            </a:pPr>
            <a:r>
              <a:t>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4560" y="4572000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A1A2E"/>
                </a:solidFill>
                <a:latin typeface="Microsoft YaHei"/>
              </a:defRPr>
            </a:pPr>
            <a:r>
              <a:t>航拍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0" y="384048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23560" y="4069080"/>
            <a:ext cx="822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>
                <a:solidFill>
                  <a:srgbClr val="1A1A2E"/>
                </a:solidFill>
                <a:latin typeface="Microsoft YaHei"/>
              </a:defRPr>
            </a:pPr>
            <a:r>
              <a:t>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94960" y="4572000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A1A2E"/>
                </a:solidFill>
                <a:latin typeface="Microsoft YaHei"/>
              </a:defRPr>
            </a:pPr>
            <a:r>
              <a:t>物流</a:t>
            </a:r>
          </a:p>
        </p:txBody>
      </p:sp>
      <p:sp>
        <p:nvSpPr>
          <p:cNvPr id="17" name="Oval 16"/>
          <p:cNvSpPr/>
          <p:nvPr/>
        </p:nvSpPr>
        <p:spPr>
          <a:xfrm>
            <a:off x="8686800" y="384048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823960" y="4069080"/>
            <a:ext cx="822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>
                <a:solidFill>
                  <a:srgbClr val="1A1A2E"/>
                </a:solidFill>
                <a:latin typeface="Microsoft YaHei"/>
              </a:defRPr>
            </a:pPr>
            <a:r>
              <a:t>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95360" y="4572000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A1A2E"/>
                </a:solidFill>
                <a:latin typeface="Microsoft YaHei"/>
              </a:defRPr>
            </a:pPr>
            <a:r>
              <a:t>农业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30352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800" b="1">
                <a:solidFill>
                  <a:srgbClr val="1A1A2E"/>
                </a:solidFill>
                <a:latin typeface="Microsoft YaHei"/>
              </a:defRPr>
            </a:pPr>
            <a:r>
              <a:t>无人机已经不是航模玩具——它正在改变物流、农业、测绘、影视、救援……</a:t>
            </a:r>
          </a:p>
          <a:p>
            <a:pPr algn="ctr">
              <a:spcAft>
                <a:spcPts val="400"/>
              </a:spcAft>
              <a:defRPr sz="1800" b="1">
                <a:solidFill>
                  <a:srgbClr val="FF6B35"/>
                </a:solidFill>
                <a:latin typeface="Microsoft YaHei"/>
              </a:defRPr>
            </a:pPr>
            <a:r>
              <a:t>每一个行业。而你，可以成为操控它的人。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天上正在发生什么？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低空经济 —— 2026 年最火的关键词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1691640"/>
            <a:ext cx="2468880" cy="23774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31520" y="1645920"/>
            <a:ext cx="2468880" cy="23774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097280" y="1828800"/>
            <a:ext cx="1737360" cy="36576"/>
          </a:xfrm>
          <a:prstGeom prst="rect">
            <a:avLst/>
          </a:prstGeom>
          <a:solidFill>
            <a:srgbClr val="008B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1965960"/>
            <a:ext cx="21945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8BF5"/>
                </a:solidFill>
                <a:latin typeface="Microsoft YaHei"/>
              </a:defRPr>
            </a:pPr>
            <a:r>
              <a:t>1 万亿+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256032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2026年低空经济</a:t>
            </a:r>
            <a:br/>
            <a:r>
              <a:t>市场规模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38328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70747A"/>
                </a:solidFill>
                <a:latin typeface="Microsoft YaHei"/>
              </a:defRPr>
            </a:pPr>
            <a:r>
              <a:t>赛迪研究院预测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11880" y="1691640"/>
            <a:ext cx="2468880" cy="23774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566160" y="1645920"/>
            <a:ext cx="2468880" cy="23774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931920" y="1828800"/>
            <a:ext cx="1737360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703320" y="1965960"/>
            <a:ext cx="21945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C9E0"/>
                </a:solidFill>
                <a:latin typeface="Microsoft YaHei"/>
              </a:defRPr>
            </a:pPr>
            <a:r>
              <a:t>328 万+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03320" y="256032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全国实名登记</a:t>
            </a:r>
            <a:br/>
            <a:r>
              <a:t>无人机数量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03320" y="338328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70747A"/>
                </a:solidFill>
                <a:latin typeface="Microsoft YaHei"/>
              </a:defRPr>
            </a:pPr>
            <a:r>
              <a:t>民航局2025年数据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46520" y="1691640"/>
            <a:ext cx="2468880" cy="23774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400800" y="1645920"/>
            <a:ext cx="2468880" cy="23774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766560" y="1828800"/>
            <a:ext cx="1737360" cy="36576"/>
          </a:xfrm>
          <a:prstGeom prst="rect">
            <a:avLst/>
          </a:prstGeom>
          <a:solidFill>
            <a:srgbClr val="00B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37960" y="1965960"/>
            <a:ext cx="21945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00B366"/>
                </a:solidFill>
                <a:latin typeface="Microsoft YaHei"/>
              </a:defRPr>
            </a:pPr>
            <a:r>
              <a:t>70%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37960" y="256032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无人机飞行时长</a:t>
            </a:r>
            <a:br/>
            <a:r>
              <a:t>同比增长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338328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70747A"/>
                </a:solidFill>
                <a:latin typeface="Microsoft YaHei"/>
              </a:defRPr>
            </a:pPr>
            <a:r>
              <a:t>行业爆发信号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281160" y="1691640"/>
            <a:ext cx="2468880" cy="23774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9235440" y="1645920"/>
            <a:ext cx="2468880" cy="23774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601200" y="1828800"/>
            <a:ext cx="1737360" cy="36576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372600" y="1965960"/>
            <a:ext cx="21945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FF6B35"/>
                </a:solidFill>
                <a:latin typeface="Microsoft YaHei"/>
              </a:defRPr>
            </a:pPr>
            <a:r>
              <a:t>50 万+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372600" y="256032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行业人才缺口</a:t>
            </a:r>
            <a:br/>
            <a:r>
              <a:t>供不应求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372600" y="338328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70747A"/>
                </a:solidFill>
                <a:latin typeface="Microsoft YaHei"/>
              </a:defRPr>
            </a:pPr>
            <a:r>
              <a:t>飞手/装调/测绘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520" y="4389120"/>
            <a:ext cx="106984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800" b="1">
                <a:solidFill>
                  <a:srgbClr val="FF6B35"/>
                </a:solidFill>
                <a:latin typeface="Microsoft YaHei"/>
              </a:defRPr>
            </a:pPr>
            <a:r>
              <a:t>🔔 关键信号</a:t>
            </a:r>
          </a:p>
          <a:p>
            <a:pPr algn="ctr">
              <a:spcAft>
                <a:spcPts val="400"/>
              </a:spcAft>
              <a:defRPr sz="800" b="0">
                <a:solidFill>
                  <a:srgbClr val="1A1A2E"/>
                </a:solidFill>
                <a:latin typeface="Microsoft YaHei"/>
              </a:defRPr>
            </a:pPr>
          </a:p>
          <a:p>
            <a:pPr algn="ctr">
              <a:spcAft>
                <a:spcPts val="400"/>
              </a:spcAft>
              <a:defRPr sz="1600" b="0">
                <a:solidFill>
                  <a:srgbClr val="1A1A2E"/>
                </a:solidFill>
                <a:latin typeface="Microsoft YaHei"/>
              </a:defRPr>
            </a:pPr>
            <a:r>
              <a:t>十五五规划：低空经济 = 新质生产力核心引擎</a:t>
            </a:r>
          </a:p>
          <a:p>
            <a:pPr algn="ctr">
              <a:spcAft>
                <a:spcPts val="400"/>
              </a:spcAft>
              <a:defRPr sz="1600" b="0">
                <a:solidFill>
                  <a:srgbClr val="1A1A2E"/>
                </a:solidFill>
                <a:latin typeface="Microsoft YaHei"/>
              </a:defRPr>
            </a:pPr>
            <a:r>
              <a:t>《民用航空法》修订（2026年7月施行）→ 法律破冰，产业即将爆发</a:t>
            </a:r>
          </a:p>
          <a:p>
            <a:pPr algn="ctr">
              <a:spcAft>
                <a:spcPts val="400"/>
              </a:spcAft>
              <a:defRPr sz="1600" b="1">
                <a:solidFill>
                  <a:srgbClr val="1A1A2E"/>
                </a:solidFill>
                <a:latin typeface="Microsoft YaHei"/>
              </a:defRPr>
            </a:pPr>
            <a:r>
              <a:t>2035年低空经济规模预期：3.5 万亿元  ——  这是未来十年的黄金赛道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无人机能干什么？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8 大应用领域，个个都是刚需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" y="1453896"/>
            <a:ext cx="2606040" cy="21031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57200" y="1417320"/>
            <a:ext cx="2606040" cy="2103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" y="1554480"/>
            <a:ext cx="2240280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169164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A1A2E"/>
                </a:solidFill>
                <a:latin typeface="Microsoft YaHei"/>
              </a:defRPr>
            </a:pPr>
            <a:r>
              <a:t>🎬 影视航拍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286000"/>
            <a:ext cx="2331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短视频/电影/广告</a:t>
            </a:r>
            <a:br/>
            <a:r>
              <a:t>婚礼/活动记录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74136" y="1453896"/>
            <a:ext cx="2606040" cy="21031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337560" y="1417320"/>
            <a:ext cx="2606040" cy="2103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520440" y="1554480"/>
            <a:ext cx="2240280" cy="36576"/>
          </a:xfrm>
          <a:prstGeom prst="rect">
            <a:avLst/>
          </a:prstGeom>
          <a:solidFill>
            <a:srgbClr val="00B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0" y="169164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A1A2E"/>
                </a:solidFill>
                <a:latin typeface="Microsoft YaHei"/>
              </a:defRPr>
            </a:pPr>
            <a:r>
              <a:t>🌾 农业植保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2286000"/>
            <a:ext cx="2331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喷洒/施肥/播种</a:t>
            </a:r>
            <a:br/>
            <a:r>
              <a:t>作物监测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54496" y="1453896"/>
            <a:ext cx="2606040" cy="21031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217920" y="1417320"/>
            <a:ext cx="2606040" cy="2103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400800" y="1554480"/>
            <a:ext cx="2240280" cy="36576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55080" y="169164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A1A2E"/>
                </a:solidFill>
                <a:latin typeface="Microsoft YaHei"/>
              </a:defRPr>
            </a:pPr>
            <a:r>
              <a:t>⚡ 电力巡检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5080" y="2286000"/>
            <a:ext cx="2331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输电线路/风电场</a:t>
            </a:r>
            <a:br/>
            <a:r>
              <a:t>高效安全替代人工作业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134855" y="1453896"/>
            <a:ext cx="2606040" cy="21031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9098280" y="1417320"/>
            <a:ext cx="2606040" cy="2103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281159" y="1554480"/>
            <a:ext cx="2240280" cy="36576"/>
          </a:xfrm>
          <a:prstGeom prst="rect">
            <a:avLst/>
          </a:prstGeom>
          <a:solidFill>
            <a:srgbClr val="008B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235440" y="169164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A1A2E"/>
                </a:solidFill>
                <a:latin typeface="Microsoft YaHei"/>
              </a:defRPr>
            </a:pPr>
            <a:r>
              <a:t>🗺️ 测绘建模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235440" y="2286000"/>
            <a:ext cx="2331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地形测绘/三维建模</a:t>
            </a:r>
            <a:br/>
            <a:r>
              <a:t>土方量计算/城市规划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93776" y="3922776"/>
            <a:ext cx="2606040" cy="21031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457200" y="3886200"/>
            <a:ext cx="2606040" cy="2103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" y="4023360"/>
            <a:ext cx="2240280" cy="36576"/>
          </a:xfrm>
          <a:prstGeom prst="rect">
            <a:avLst/>
          </a:prstGeom>
          <a:solidFill>
            <a:srgbClr val="E040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94360" y="416052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A1A2E"/>
                </a:solidFill>
                <a:latin typeface="Microsoft YaHei"/>
              </a:defRPr>
            </a:pPr>
            <a:r>
              <a:t>🚨 应急救援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94360" y="4754880"/>
            <a:ext cx="2331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灾害搜救/物资投送</a:t>
            </a:r>
            <a:br/>
            <a:r>
              <a:t>火情侦察/通信中继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374136" y="3922776"/>
            <a:ext cx="2606040" cy="21031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337560" y="3886200"/>
            <a:ext cx="2606040" cy="2103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3520440" y="4023360"/>
            <a:ext cx="2240280" cy="3657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474720" y="416052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A1A2E"/>
                </a:solidFill>
                <a:latin typeface="Microsoft YaHei"/>
              </a:defRPr>
            </a:pPr>
            <a:r>
              <a:t>📦 物流配送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74720" y="4754880"/>
            <a:ext cx="2331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外卖/快递/医疗物资</a:t>
            </a:r>
            <a:br/>
            <a:r>
              <a:t>最后一公里解决方案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254496" y="3922776"/>
            <a:ext cx="2606040" cy="21031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6217920" y="3886200"/>
            <a:ext cx="2606040" cy="2103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400800" y="4023360"/>
            <a:ext cx="2240280" cy="36576"/>
          </a:xfrm>
          <a:prstGeom prst="rect">
            <a:avLst/>
          </a:prstGeom>
          <a:solidFill>
            <a:srgbClr val="5565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355080" y="416052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A1A2E"/>
                </a:solidFill>
                <a:latin typeface="Microsoft YaHei"/>
              </a:defRPr>
            </a:pPr>
            <a:r>
              <a:t>🏗️ 工程基建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55080" y="4754880"/>
            <a:ext cx="2331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桥梁检测/工地监测</a:t>
            </a:r>
            <a:br/>
            <a:r>
              <a:t>BIM建模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134855" y="3922776"/>
            <a:ext cx="2606040" cy="210312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9098280" y="3886200"/>
            <a:ext cx="2606040" cy="2103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9281159" y="4023360"/>
            <a:ext cx="2240280" cy="36576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235440" y="416052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A1A2E"/>
                </a:solidFill>
                <a:latin typeface="Microsoft YaHei"/>
              </a:defRPr>
            </a:pPr>
            <a:r>
              <a:t>🛡️ 公共安全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235440" y="4754880"/>
            <a:ext cx="2331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交通管理/安防巡逻</a:t>
            </a:r>
            <a:br/>
            <a:r>
              <a:t>大型活动监控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这个专业学什么？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三年学习路线图 —— 从零基础到持证飞手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1691640"/>
            <a:ext cx="3383280" cy="320040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31520" y="1645920"/>
            <a:ext cx="3383280" cy="3200400"/>
          </a:xfrm>
          <a:prstGeom prst="roundRect">
            <a:avLst/>
          </a:prstGeom>
          <a:solidFill>
            <a:srgbClr val="E3F0FD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783080" y="1783080"/>
            <a:ext cx="1097280" cy="109728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783080" y="192024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A1F3F"/>
                </a:solidFill>
                <a:latin typeface="Microsoft YaHei"/>
              </a:defRPr>
            </a:pPr>
            <a:r>
              <a:t>第一年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83080" y="233172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008BF5"/>
                </a:solidFill>
                <a:latin typeface="Microsoft YaHei"/>
              </a:defRPr>
            </a:pPr>
            <a:r>
              <a:t>打基础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301752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电工电子 · 机械制图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3383279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程序设计入门（Python）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3749039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无人机概论与飞行原理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411480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模拟飞行训练（零风险入门）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26279" y="1691640"/>
            <a:ext cx="3383280" cy="320040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480559" y="1645920"/>
            <a:ext cx="3383280" cy="3200400"/>
          </a:xfrm>
          <a:prstGeom prst="roundRect">
            <a:avLst/>
          </a:prstGeom>
          <a:solidFill>
            <a:srgbClr val="DFF5E3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5532119" y="1783080"/>
            <a:ext cx="1097280" cy="109728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532119" y="192024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A1F3F"/>
                </a:solidFill>
                <a:latin typeface="Microsoft YaHei"/>
              </a:defRPr>
            </a:pPr>
            <a:r>
              <a:t>第二年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32119" y="233172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008BF5"/>
                </a:solidFill>
                <a:latin typeface="Microsoft YaHei"/>
              </a:defRPr>
            </a:pPr>
            <a:r>
              <a:t>练核心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79" y="301752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无人机组装与调试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54879" y="3383279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飞行控制技术 · 导航原理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54879" y="3749039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航拍摄影 · 测绘技术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54879" y="411480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备战 CAAC 飞行执照考试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75320" y="1691640"/>
            <a:ext cx="3383280" cy="320040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229600" y="1645920"/>
            <a:ext cx="3383280" cy="3200400"/>
          </a:xfrm>
          <a:prstGeom prst="roundRect">
            <a:avLst/>
          </a:prstGeom>
          <a:solidFill>
            <a:srgbClr val="FFF0E0"/>
          </a:solidFill>
          <a:ln w="6350">
            <a:solidFill>
              <a:srgbClr val="E5E9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281160" y="1783080"/>
            <a:ext cx="1097280" cy="109728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281160" y="192024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A1F3F"/>
                </a:solidFill>
                <a:latin typeface="Microsoft YaHei"/>
              </a:defRPr>
            </a:pPr>
            <a:r>
              <a:t>第三年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81160" y="233172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008BF5"/>
                </a:solidFill>
                <a:latin typeface="Microsoft YaHei"/>
              </a:defRPr>
            </a:pPr>
            <a:r>
              <a:t>上战场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03920" y="301752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植保/巡检/测绘方向专精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03920" y="3383279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企业顶岗实习（真实项目）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03920" y="3749039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毕业设计 + 职业规划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03920" y="411480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▸ 双证毕业：学历证 + 飞行执照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31520" y="5120640"/>
            <a:ext cx="10698480" cy="1097280"/>
          </a:xfrm>
          <a:prstGeom prst="round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97280" y="53035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📐 理论与实践 = 3 : 7  ——  大部分时间在"动手"，而不是"听课"</a:t>
            </a:r>
          </a:p>
          <a:p>
            <a:pPr algn="ctr">
              <a:spcAft>
                <a:spcPts val="400"/>
              </a:spcAft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从模拟器 → 装调车间 → 飞行场地 → 数据处理机房，四步走，一个学期就能上手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我们的实训条件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不是"看着学"，是"上手干"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6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" y="1691640"/>
            <a:ext cx="2606040" cy="32918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48640" y="1645920"/>
            <a:ext cx="2606040" cy="32918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88719" y="182880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19" y="1965960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0">
                <a:solidFill>
                  <a:srgbClr val="1A1A2E"/>
                </a:solidFill>
                <a:latin typeface="Microsoft YaHei"/>
              </a:defRPr>
            </a:pPr>
            <a:r>
              <a:t>🕹️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10896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A1A2E"/>
                </a:solidFill>
                <a:latin typeface="Microsoft YaHei"/>
              </a:defRPr>
            </a:pPr>
            <a:r>
              <a:t>模拟飞行训练室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611880"/>
            <a:ext cx="24231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20+台飞行模拟器</a:t>
            </a:r>
            <a:br/>
            <a:r>
              <a:t>零基础也能秒上手</a:t>
            </a:r>
            <a:br/>
            <a:r>
              <a:t>摔了不用赔 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74720" y="1691640"/>
            <a:ext cx="2606040" cy="32918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429000" y="1645920"/>
            <a:ext cx="2606040" cy="32918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069080" y="182880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069080" y="1965960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0">
                <a:solidFill>
                  <a:srgbClr val="1A1A2E"/>
                </a:solidFill>
                <a:latin typeface="Microsoft YaHei"/>
              </a:defRPr>
            </a:pPr>
            <a:r>
              <a:t>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20440" y="310896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A1A2E"/>
                </a:solidFill>
                <a:latin typeface="Microsoft YaHei"/>
              </a:defRPr>
            </a:pPr>
            <a:r>
              <a:t>装调实训车间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0440" y="3611880"/>
            <a:ext cx="24231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多旋翼/固定翼真机</a:t>
            </a:r>
            <a:br/>
            <a:r>
              <a:t>从零件到整机自己装</a:t>
            </a:r>
            <a:br/>
            <a:r>
              <a:t>故障排查实战训练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355079" y="1691640"/>
            <a:ext cx="2606040" cy="32918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309359" y="1645920"/>
            <a:ext cx="2606040" cy="32918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949440" y="182880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949440" y="1965960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0">
                <a:solidFill>
                  <a:srgbClr val="1A1A2E"/>
                </a:solidFill>
                <a:latin typeface="Microsoft YaHei"/>
              </a:defRPr>
            </a:pPr>
            <a:r>
              <a:t>🛫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799" y="310896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A1A2E"/>
                </a:solidFill>
                <a:latin typeface="Microsoft YaHei"/>
              </a:defRPr>
            </a:pPr>
            <a:r>
              <a:t>室外飞行训练场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799" y="3611880"/>
            <a:ext cx="24231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标准化飞行场地</a:t>
            </a:r>
            <a:br/>
            <a:r>
              <a:t>真机操控+航线规划</a:t>
            </a:r>
            <a:br/>
            <a:r>
              <a:t>持证飞手从这里起飞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235440" y="1691640"/>
            <a:ext cx="2606040" cy="329184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9189719" y="1645920"/>
            <a:ext cx="2606040" cy="329184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E0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829799" y="182880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829799" y="1965960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0">
                <a:solidFill>
                  <a:srgbClr val="1A1A2E"/>
                </a:solidFill>
                <a:latin typeface="Microsoft YaHei"/>
              </a:defRPr>
            </a:pPr>
            <a:r>
              <a:t>💻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81159" y="310896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A1A2E"/>
                </a:solidFill>
                <a:latin typeface="Microsoft YaHei"/>
              </a:defRPr>
            </a:pPr>
            <a:r>
              <a:t>数据处理机房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281159" y="3611880"/>
            <a:ext cx="24231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Pix4D/CC 专业软件</a:t>
            </a:r>
            <a:br/>
            <a:r>
              <a:t>航测数据→三维模型</a:t>
            </a:r>
            <a:br/>
            <a:r>
              <a:t>会飞+会算=双倍竞争力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371600" y="5303520"/>
            <a:ext cx="9418320" cy="914400"/>
          </a:xfrm>
          <a:prstGeom prst="roundRect">
            <a:avLst/>
          </a:prstGeom>
          <a:solidFill>
            <a:srgbClr val="FFF5EB"/>
          </a:solidFill>
          <a:ln w="19050">
            <a:solidFill>
              <a:srgbClr val="FF6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645920" y="5440680"/>
            <a:ext cx="8869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800" b="1">
                <a:solidFill>
                  <a:srgbClr val="FF6B35"/>
                </a:solidFill>
                <a:latin typeface="Microsoft YaHei"/>
              </a:defRPr>
            </a:pPr>
            <a:r>
              <a:t>💬 "教室里飞模拟器 → 车间里装飞机 → 操场上飞真机 → 电脑前做建模"</a:t>
            </a:r>
          </a:p>
          <a:p>
            <a:pPr algn="ctr">
              <a:spcAft>
                <a:spcPts val="400"/>
              </a:spcAft>
              <a:defRPr sz="1400" b="0">
                <a:solidFill>
                  <a:srgbClr val="70747A"/>
                </a:solidFill>
                <a:latin typeface="Microsoft YaHei"/>
              </a:defRPr>
            </a:pPr>
            <a:r>
              <a:t>从入门到上手，一个学期全部体验一遍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能考什么证？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持证上岗，身价翻倍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7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1691640"/>
            <a:ext cx="2468880" cy="292608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31520" y="1645920"/>
            <a:ext cx="2468880" cy="292608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FF6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280160" y="182880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80160" y="1965960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>
                <a:solidFill>
                  <a:srgbClr val="1A1A2E"/>
                </a:solidFill>
                <a:latin typeface="Microsoft YaHei"/>
              </a:defRPr>
            </a:pPr>
            <a:r>
              <a:t>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017520"/>
            <a:ext cx="2286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6B35"/>
                </a:solidFill>
                <a:latin typeface="Microsoft YaHei"/>
              </a:defRPr>
            </a:pPr>
            <a:r>
              <a:t>CAAC 无人机</a:t>
            </a:r>
            <a:br/>
            <a:r>
              <a:t>驾驶员执照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3749039"/>
            <a:ext cx="2286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中国民用航空局颁发</a:t>
            </a:r>
            <a:br/>
            <a:r>
              <a:t>行业"硬通货"</a:t>
            </a:r>
            <a:br/>
            <a:r>
              <a:t>2026年起成为标配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11880" y="1691640"/>
            <a:ext cx="2468880" cy="292608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566160" y="1645920"/>
            <a:ext cx="2468880" cy="292608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008B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114800" y="182880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0" y="1965960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>
                <a:solidFill>
                  <a:srgbClr val="1A1A2E"/>
                </a:solidFill>
                <a:latin typeface="Microsoft YaHei"/>
              </a:defRPr>
            </a:pPr>
            <a:r>
              <a:t>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57600" y="3017520"/>
            <a:ext cx="2286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8BF5"/>
                </a:solidFill>
                <a:latin typeface="Microsoft YaHei"/>
              </a:defRPr>
            </a:pPr>
            <a:r>
              <a:t>无人机</a:t>
            </a:r>
            <a:br/>
            <a:r>
              <a:t>装调检修工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0" y="3749039"/>
            <a:ext cx="2286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人社部职业技能证书</a:t>
            </a:r>
            <a:br/>
            <a:r>
              <a:t>制造/维修方向必备</a:t>
            </a:r>
            <a:br/>
            <a:r>
              <a:t>对接装配调试岗位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46520" y="1691640"/>
            <a:ext cx="2468880" cy="292608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400800" y="1645920"/>
            <a:ext cx="2468880" cy="292608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00B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949440" y="182880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949440" y="1965960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>
                <a:solidFill>
                  <a:srgbClr val="1A1A2E"/>
                </a:solidFill>
                <a:latin typeface="Microsoft YaHei"/>
              </a:defRPr>
            </a:pPr>
            <a:r>
              <a:t>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92240" y="3017520"/>
            <a:ext cx="2286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B366"/>
                </a:solidFill>
                <a:latin typeface="Microsoft YaHei"/>
              </a:defRPr>
            </a:pPr>
            <a:r>
              <a:t>AOPA</a:t>
            </a:r>
            <a:br/>
            <a:r>
              <a:t>合格证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92240" y="3749039"/>
            <a:ext cx="2286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行业协会认证</a:t>
            </a:r>
            <a:br/>
            <a:r>
              <a:t>飞行技能补充背书</a:t>
            </a:r>
            <a:br/>
            <a:r>
              <a:t>业内广泛认可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281160" y="1691640"/>
            <a:ext cx="2468880" cy="292608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9235440" y="1645920"/>
            <a:ext cx="2468880" cy="292608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784080" y="1828800"/>
            <a:ext cx="1097280" cy="1097280"/>
          </a:xfrm>
          <a:prstGeom prst="ellipse">
            <a:avLst/>
          </a:prstGeom>
          <a:solidFill>
            <a:srgbClr val="E3F0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784080" y="1965960"/>
            <a:ext cx="1097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>
                <a:solidFill>
                  <a:srgbClr val="1A1A2E"/>
                </a:solidFill>
                <a:latin typeface="Microsoft YaHei"/>
              </a:defRPr>
            </a:pPr>
            <a:r>
              <a:t>🏅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326880" y="3017520"/>
            <a:ext cx="2286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7C3AED"/>
                </a:solidFill>
                <a:latin typeface="Microsoft YaHei"/>
              </a:defRPr>
            </a:pPr>
            <a:r>
              <a:t>UTC 慧飞</a:t>
            </a:r>
            <a:br/>
            <a:r>
              <a:t>航拍认证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326880" y="3749039"/>
            <a:ext cx="2286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大疆旗下认证</a:t>
            </a:r>
            <a:br/>
            <a:r>
              <a:t>航拍/创意方向首选</a:t>
            </a:r>
            <a:br/>
            <a:r>
              <a:t>影视行业敲门砖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520" y="4937760"/>
            <a:ext cx="106984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2000" b="1">
                <a:solidFill>
                  <a:srgbClr val="FF6B35"/>
                </a:solidFill>
                <a:latin typeface="Microsoft YaHei"/>
              </a:defRPr>
            </a:pPr>
            <a:r>
              <a:t>💰 持证 vs 无证：薪资差距可达 30%-50%</a:t>
            </a:r>
          </a:p>
          <a:p>
            <a:pPr algn="ctr">
              <a:spcAft>
                <a:spcPts val="400"/>
              </a:spcAft>
              <a:defRPr sz="1600" b="0">
                <a:solidFill>
                  <a:srgbClr val="1A1A2E"/>
                </a:solidFill>
                <a:latin typeface="Microsoft YaHei"/>
              </a:defRPr>
            </a:pPr>
            <a:r>
              <a:t>💡 我们的课程体系已全面对标 CAAC 考证内容 —— 学完就能考</a:t>
            </a:r>
          </a:p>
          <a:p>
            <a:pPr algn="ctr">
              <a:spcAft>
                <a:spcPts val="400"/>
              </a:spcAft>
              <a:defRPr sz="1600" b="0">
                <a:solidFill>
                  <a:srgbClr val="1A1A2E"/>
                </a:solidFill>
                <a:latin typeface="Microsoft YaHei"/>
              </a:defRPr>
            </a:pPr>
            <a:r>
              <a:t>📌 五年一贯制的优势：比别人多两年准备时间，考证更从容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毕业后干什么？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五大高薪岗位，个个供不应求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8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" y="1691640"/>
            <a:ext cx="2103120" cy="3749039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57200" y="1645920"/>
            <a:ext cx="2103120" cy="3749039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C9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1645920"/>
            <a:ext cx="2103120" cy="822960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173736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无人机测绘</a:t>
            </a:r>
            <a:br/>
            <a:r>
              <a:t>工程师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6517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00C9E0"/>
                </a:solidFill>
                <a:latin typeface="Microsoft YaHei"/>
              </a:defRPr>
            </a:pPr>
            <a:r>
              <a:t>8K - 20K+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3291840"/>
            <a:ext cx="1371600" cy="1371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429000"/>
            <a:ext cx="19202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航线规划</a:t>
            </a:r>
            <a:br/>
            <a:r>
              <a:t>三维建模</a:t>
            </a:r>
            <a:br/>
            <a:r>
              <a:t>数据处理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25496" y="1691640"/>
            <a:ext cx="2103120" cy="3749039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2788920" y="1645920"/>
            <a:ext cx="2103120" cy="3749039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B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88920" y="1645920"/>
            <a:ext cx="2103120" cy="822960"/>
          </a:xfrm>
          <a:prstGeom prst="rect">
            <a:avLst/>
          </a:prstGeom>
          <a:solidFill>
            <a:srgbClr val="00B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880360" y="173736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无人机</a:t>
            </a:r>
            <a:br/>
            <a:r>
              <a:t>调试工程师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80360" y="26517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00B366"/>
                </a:solidFill>
                <a:latin typeface="Microsoft YaHei"/>
              </a:defRPr>
            </a:pPr>
            <a:r>
              <a:t>7K - 15K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154679" y="3291840"/>
            <a:ext cx="1371600" cy="13716"/>
          </a:xfrm>
          <a:prstGeom prst="rect">
            <a:avLst/>
          </a:prstGeom>
          <a:solidFill>
            <a:srgbClr val="00B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880360" y="3429000"/>
            <a:ext cx="19202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组装调试</a:t>
            </a:r>
            <a:br/>
            <a:r>
              <a:t>系统排故</a:t>
            </a:r>
            <a:br/>
            <a:r>
              <a:t>飞控校准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157216" y="1691640"/>
            <a:ext cx="2103120" cy="3749039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120640" y="1645920"/>
            <a:ext cx="2103120" cy="3749039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6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120640" y="1645920"/>
            <a:ext cx="2103120" cy="82296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212079" y="173736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无人机操控员</a:t>
            </a:r>
            <a:br/>
            <a:r>
              <a:t>/ 飞手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12079" y="26517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6B35"/>
                </a:solidFill>
                <a:latin typeface="Microsoft YaHei"/>
              </a:defRPr>
            </a:pPr>
            <a:r>
              <a:t>6K - 15K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0" y="3291840"/>
            <a:ext cx="1371600" cy="13716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212079" y="3429000"/>
            <a:ext cx="19202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飞行操控</a:t>
            </a:r>
            <a:br/>
            <a:r>
              <a:t>航线执行</a:t>
            </a:r>
            <a:br/>
            <a:r>
              <a:t>行业应用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488935" y="1691640"/>
            <a:ext cx="2103120" cy="3749039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452359" y="1645920"/>
            <a:ext cx="2103120" cy="3749039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7452359" y="1645920"/>
            <a:ext cx="2103120" cy="82296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543799" y="173736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售后技术</a:t>
            </a:r>
            <a:br/>
            <a:r>
              <a:t>支持工程师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543799" y="26517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7C3AED"/>
                </a:solidFill>
                <a:latin typeface="Microsoft YaHei"/>
              </a:defRPr>
            </a:pPr>
            <a:r>
              <a:t>7K - 12K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818119" y="3291840"/>
            <a:ext cx="1371600" cy="13716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543799" y="3429000"/>
            <a:ext cx="19202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维修检测</a:t>
            </a:r>
            <a:br/>
            <a:r>
              <a:t>客户培训</a:t>
            </a:r>
            <a:br/>
            <a:r>
              <a:t>技术文档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820655" y="1691640"/>
            <a:ext cx="2103120" cy="3749039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9784080" y="1645920"/>
            <a:ext cx="2103120" cy="3749039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5B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9784080" y="1645920"/>
            <a:ext cx="2103120" cy="822960"/>
          </a:xfrm>
          <a:prstGeom prst="rect">
            <a:avLst/>
          </a:prstGeom>
          <a:solidFill>
            <a:srgbClr val="005B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875519" y="1737360"/>
            <a:ext cx="19202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无人机</a:t>
            </a:r>
            <a:br/>
            <a:r>
              <a:t>研发助理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875519" y="265176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005BBF"/>
                </a:solidFill>
                <a:latin typeface="Microsoft YaHei"/>
              </a:defRPr>
            </a:pPr>
            <a:r>
              <a:t>8K - 18K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0149840" y="3291840"/>
            <a:ext cx="1371600" cy="13716"/>
          </a:xfrm>
          <a:prstGeom prst="rect">
            <a:avLst/>
          </a:prstGeom>
          <a:solidFill>
            <a:srgbClr val="005B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875519" y="3429000"/>
            <a:ext cx="19202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70747A"/>
                </a:solidFill>
                <a:latin typeface="Microsoft YaHei"/>
              </a:defRPr>
            </a:pPr>
            <a:r>
              <a:t>CAD设计</a:t>
            </a:r>
            <a:br/>
            <a:r>
              <a:t>样机测试</a:t>
            </a:r>
            <a:br/>
            <a:r>
              <a:t>方案验证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7200" y="566928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🔹 以上为行业平均参考薪资（2026年），持证+经验者取上限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7200" y="598932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0747A"/>
                </a:solidFill>
                <a:latin typeface="Microsoft YaHei"/>
              </a:defRPr>
            </a:pPr>
            <a:r>
              <a:t>🔹 就业单位：大疆创新、美团无人机、顺丰丰翼、国家电网、各省测绘院……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36576"/>
          </a:xfrm>
          <a:prstGeom prst="rect">
            <a:avLst/>
          </a:prstGeom>
          <a:solidFill>
            <a:srgbClr val="00C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t>你的未来不止一条路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1792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AACCEE"/>
                </a:solidFill>
                <a:latin typeface="Microsoft YaHei"/>
              </a:defRPr>
            </a:pPr>
            <a:r>
              <a:t>就业 · 升学 · 创业 · 考编 —— 条条大路通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A1F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65392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AACC"/>
                </a:solidFill>
                <a:latin typeface="Microsoft YaHei"/>
              </a:defRPr>
            </a:pPr>
            <a:r>
              <a:t>无人机应用技术专业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56539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FFFFFF"/>
                </a:solidFill>
                <a:latin typeface="Microsoft YaHei"/>
              </a:defRPr>
            </a:pPr>
            <a:r>
              <a:t>9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" y="1691640"/>
            <a:ext cx="2606040" cy="384048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48640" y="1645920"/>
            <a:ext cx="2606040" cy="38404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8B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645920"/>
            <a:ext cx="2606040" cy="640080"/>
          </a:xfrm>
          <a:prstGeom prst="rect">
            <a:avLst/>
          </a:prstGeom>
          <a:solidFill>
            <a:srgbClr val="008B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173736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💼 直接就业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51460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无人机制造企业（大疆/科比特/福昆）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92608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测绘地理信息公司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33756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电力能源企业（国家电网）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749039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物流科技公司（美团/顺丰）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16052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影视航拍工作室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74720" y="1691640"/>
            <a:ext cx="2606040" cy="384048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429000" y="1645920"/>
            <a:ext cx="2606040" cy="38404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B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429000" y="1645920"/>
            <a:ext cx="2606040" cy="640080"/>
          </a:xfrm>
          <a:prstGeom prst="rect">
            <a:avLst/>
          </a:prstGeom>
          <a:solidFill>
            <a:srgbClr val="00B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566160" y="173736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📚 继续升学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11880" y="251460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专升本（飞行器设计/电子信息）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11880" y="292608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考研深造（985/211 硕士）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11880" y="333756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留学进修（无人机/AI方向）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11880" y="3749039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五年一贯制→专升本 无缝衔接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55079" y="1691640"/>
            <a:ext cx="2606040" cy="384048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309359" y="1645920"/>
            <a:ext cx="2606040" cy="38404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F6B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309359" y="1645920"/>
            <a:ext cx="2606040" cy="640080"/>
          </a:xfrm>
          <a:prstGeom prst="rect">
            <a:avLst/>
          </a:prstGeom>
          <a:solidFill>
            <a:srgbClr val="FF6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46520" y="173736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🚀 自主创业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251460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航拍工作室（短视频风口）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92240" y="292608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植保服务队（农业刚需）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92240" y="333756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测绘外包团队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92240" y="3749039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无人机培训（当教员）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235440" y="1691640"/>
            <a:ext cx="2606040" cy="3840480"/>
          </a:xfrm>
          <a:prstGeom prst="rect">
            <a:avLst/>
          </a:prstGeom>
          <a:solidFill>
            <a:srgbClr val="DDE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9189719" y="1645920"/>
            <a:ext cx="2606040" cy="38404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9189719" y="1645920"/>
            <a:ext cx="2606040" cy="64008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326880" y="1737360"/>
            <a:ext cx="2331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🏛️ 考编/国企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372599" y="251460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应急管理部门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372599" y="292608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公安消防系统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72599" y="3337560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自然资源与规划局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372599" y="3749039"/>
            <a:ext cx="2240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▸ 电力/石油国企单位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760720"/>
            <a:ext cx="10698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600" b="1">
                <a:solidFill>
                  <a:srgbClr val="1A1A2E"/>
                </a:solidFill>
                <a:latin typeface="Microsoft YaHei"/>
              </a:defRPr>
            </a:pPr>
            <a:r>
              <a:t>🎯 无论你选哪条路，无人机应用技术都留了足够的上升空间</a:t>
            </a:r>
          </a:p>
          <a:p>
            <a:pPr algn="ctr">
              <a:spcAft>
                <a:spcPts val="400"/>
              </a:spcAft>
              <a:defRPr sz="1600" b="0">
                <a:solidFill>
                  <a:srgbClr val="FF6B35"/>
                </a:solidFill>
                <a:latin typeface="Microsoft YaHei"/>
              </a:defRPr>
            </a:pPr>
            <a:r>
              <a:t>五年一贯制 = 初中毕业直通大学 + 比别人早两年入行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